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2.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307" r:id="rId2"/>
    <p:sldId id="344" r:id="rId3"/>
    <p:sldId id="309" r:id="rId4"/>
    <p:sldId id="293" r:id="rId5"/>
    <p:sldId id="310" r:id="rId6"/>
    <p:sldId id="287" r:id="rId7"/>
    <p:sldId id="345" r:id="rId8"/>
    <p:sldId id="288" r:id="rId9"/>
    <p:sldId id="347" r:id="rId10"/>
    <p:sldId id="348" r:id="rId11"/>
    <p:sldId id="289" r:id="rId12"/>
    <p:sldId id="349" r:id="rId13"/>
    <p:sldId id="299" r:id="rId14"/>
    <p:sldId id="265" r:id="rId15"/>
    <p:sldId id="358" r:id="rId16"/>
    <p:sldId id="359" r:id="rId17"/>
    <p:sldId id="360" r:id="rId18"/>
    <p:sldId id="361" r:id="rId19"/>
    <p:sldId id="362" r:id="rId20"/>
    <p:sldId id="314" r:id="rId21"/>
  </p:sldIdLst>
  <p:sldSz cx="9144000" cy="5143500" type="screen16x9"/>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87">
          <p15:clr>
            <a:srgbClr val="A4A3A4"/>
          </p15:clr>
        </p15:guide>
        <p15:guide id="2" pos="285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Animation="0"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FF"/>
    <a:srgbClr val="FDFDFD"/>
    <a:srgbClr val="D9D9D9"/>
    <a:srgbClr val="DCDE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599" autoAdjust="0"/>
    <p:restoredTop sz="94660" autoAdjust="0"/>
  </p:normalViewPr>
  <p:slideViewPr>
    <p:cSldViewPr>
      <p:cViewPr varScale="1">
        <p:scale>
          <a:sx n="88" d="100"/>
          <a:sy n="88" d="100"/>
        </p:scale>
        <p:origin x="812" y="84"/>
      </p:cViewPr>
      <p:guideLst>
        <p:guide orient="horz" pos="1587"/>
        <p:guide pos="2853"/>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hdphoto1.wdp>
</file>

<file path=ppt/media/image1.png>
</file>

<file path=ppt/media/image2.png>
</file>

<file path=ppt/media/image3.png>
</file>

<file path=ppt/media/image4.png>
</file>

<file path=ppt/media/image5.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2B73EA-EE91-4E33-A9C1-8BF5DD7139A2}" type="datetimeFigureOut">
              <a:rPr lang="zh-CN" altLang="en-US" smtClean="0"/>
              <a:t>2022/6/13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92B679-AE23-4750-8FB0-6513430B895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2022/6/13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2022/6/13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2022/6/13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2022/6/13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6" name="图片 5"/>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3000" contrast="-5000"/>
                    </a14:imgEffect>
                  </a14:imgLayer>
                </a14:imgProps>
              </a:ext>
              <a:ext uri="{28A0092B-C50C-407E-A947-70E740481C1C}">
                <a14:useLocalDpi xmlns:a14="http://schemas.microsoft.com/office/drawing/2010/main" val="0"/>
              </a:ext>
            </a:extLst>
          </a:blip>
          <a:srcRect t="25398"/>
          <a:stretch>
            <a:fillRect/>
          </a:stretch>
        </p:blipFill>
        <p:spPr>
          <a:xfrm>
            <a:off x="0" y="0"/>
            <a:ext cx="9144000" cy="5143500"/>
          </a:xfrm>
          <a:prstGeom prst="rect">
            <a:avLst/>
          </a:prstGeom>
        </p:spPr>
      </p:pic>
      <p:cxnSp>
        <p:nvCxnSpPr>
          <p:cNvPr id="7" name="直接连接符 6"/>
          <p:cNvCxnSpPr/>
          <p:nvPr userDrawn="1"/>
        </p:nvCxnSpPr>
        <p:spPr>
          <a:xfrm>
            <a:off x="755576" y="625398"/>
            <a:ext cx="784887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8" name="组合 7"/>
          <p:cNvGrpSpPr/>
          <p:nvPr userDrawn="1"/>
        </p:nvGrpSpPr>
        <p:grpSpPr>
          <a:xfrm>
            <a:off x="251520" y="208003"/>
            <a:ext cx="432048" cy="419531"/>
            <a:chOff x="298460" y="987574"/>
            <a:chExt cx="288032" cy="279687"/>
          </a:xfrm>
        </p:grpSpPr>
        <p:sp>
          <p:nvSpPr>
            <p:cNvPr id="9" name="矩形 8"/>
            <p:cNvSpPr/>
            <p:nvPr/>
          </p:nvSpPr>
          <p:spPr>
            <a:xfrm>
              <a:off x="298460" y="987574"/>
              <a:ext cx="216024" cy="216024"/>
            </a:xfrm>
            <a:prstGeom prst="rect">
              <a:avLst/>
            </a:pr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406472" y="1087241"/>
              <a:ext cx="180020" cy="1800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3000" contrast="-5000"/>
                    </a14:imgEffect>
                  </a14:imgLayer>
                </a14:imgProps>
              </a:ext>
              <a:ext uri="{28A0092B-C50C-407E-A947-70E740481C1C}">
                <a14:useLocalDpi xmlns:a14="http://schemas.microsoft.com/office/drawing/2010/main" val="0"/>
              </a:ext>
            </a:extLst>
          </a:blip>
          <a:srcRect t="25398"/>
          <a:stretch>
            <a:fillRect/>
          </a:stretch>
        </p:blipFill>
        <p:spPr>
          <a:xfrm>
            <a:off x="0" y="0"/>
            <a:ext cx="9144000" cy="51435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2022/6/13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2022/6/13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2022/6/13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2022/6/13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2022/6/13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2022/6/13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2022/6/13</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2.png"/><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ltUpDiag">
          <a:fgClr>
            <a:schemeClr val="tx2">
              <a:lumMod val="20000"/>
              <a:lumOff val="80000"/>
            </a:schemeClr>
          </a:fgClr>
          <a:bgClr>
            <a:schemeClr val="bg1"/>
          </a:bgClr>
        </a:pattFill>
        <a:effectLst/>
      </p:bgPr>
    </p:bg>
    <p:spTree>
      <p:nvGrpSpPr>
        <p:cNvPr id="1" name=""/>
        <p:cNvGrpSpPr/>
        <p:nvPr/>
      </p:nvGrpSpPr>
      <p:grpSpPr>
        <a:xfrm>
          <a:off x="0" y="0"/>
          <a:ext cx="0" cy="0"/>
          <a:chOff x="0" y="0"/>
          <a:chExt cx="0" cy="0"/>
        </a:xfrm>
      </p:grpSpPr>
      <p:sp>
        <p:nvSpPr>
          <p:cNvPr id="30" name="Text Placeholder 12"/>
          <p:cNvSpPr txBox="1"/>
          <p:nvPr/>
        </p:nvSpPr>
        <p:spPr>
          <a:xfrm>
            <a:off x="2223135" y="3075940"/>
            <a:ext cx="4770120" cy="563245"/>
          </a:xfrm>
          <a:prstGeom prst="rect">
            <a:avLst/>
          </a:prstGeom>
        </p:spPr>
        <p:txBody>
          <a:bodyPr lIns="0" rIns="0" anchor="ctr">
            <a:noAutofit/>
          </a:bodyPr>
          <a:lstStyle>
            <a:lvl1pPr marL="0" indent="0" algn="ctr" defTabSz="914400" rtl="0" eaLnBrk="1" latinLnBrk="0" hangingPunct="1">
              <a:spcBef>
                <a:spcPct val="20000"/>
              </a:spcBef>
              <a:buFont typeface="Arial" panose="020B0604020202020204" pitchFamily="34" charset="0"/>
              <a:buNone/>
              <a:defRPr sz="800" b="0" kern="1200" baseline="0">
                <a:solidFill>
                  <a:schemeClr val="tx1"/>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时间：</a:t>
            </a:r>
            <a:r>
              <a:rPr lang="en-US" altLang="zh-CN" sz="18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2022.5.17</a:t>
            </a:r>
          </a:p>
          <a:p>
            <a:r>
              <a:rPr lang="zh-TW" altLang="en-US" sz="18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汇报人</a:t>
            </a:r>
            <a:r>
              <a:rPr lang="en-US" altLang="zh-TW" sz="18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a:t>
            </a:r>
            <a:r>
              <a:rPr lang="zh-TW" altLang="en-US" sz="18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吕思勤</a:t>
            </a:r>
            <a:endParaRPr lang="en-GB"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1691953" y="2931892"/>
            <a:ext cx="5929530" cy="0"/>
          </a:xfrm>
          <a:prstGeom prst="line">
            <a:avLst/>
          </a:prstGeom>
        </p:spPr>
        <p:style>
          <a:lnRef idx="1">
            <a:schemeClr val="accent1"/>
          </a:lnRef>
          <a:fillRef idx="0">
            <a:schemeClr val="accent1"/>
          </a:fillRef>
          <a:effectRef idx="0">
            <a:schemeClr val="accent1"/>
          </a:effectRef>
          <a:fontRef idx="minor">
            <a:schemeClr val="tx1"/>
          </a:fontRef>
        </p:style>
      </p:cxnSp>
      <p:sp>
        <p:nvSpPr>
          <p:cNvPr id="12" name="六边形 11"/>
          <p:cNvSpPr/>
          <p:nvPr/>
        </p:nvSpPr>
        <p:spPr>
          <a:xfrm flipH="1">
            <a:off x="1331459" y="1707213"/>
            <a:ext cx="6552728" cy="822546"/>
          </a:xfrm>
          <a:prstGeom prst="hexagon">
            <a:avLst/>
          </a:prstGeom>
          <a:solidFill>
            <a:schemeClr val="accent1"/>
          </a:solidFill>
          <a:ln w="19050">
            <a:gradFill>
              <a:gsLst>
                <a:gs pos="0">
                  <a:schemeClr val="bg1"/>
                </a:gs>
                <a:gs pos="100000">
                  <a:srgbClr val="CBCBCB"/>
                </a:gs>
              </a:gsLst>
              <a:lin ang="5400000" scaled="0"/>
            </a:gradFill>
          </a:ln>
          <a:effectLst>
            <a:outerShdw blurRad="1905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Text Placeholder 12"/>
          <p:cNvSpPr txBox="1"/>
          <p:nvPr/>
        </p:nvSpPr>
        <p:spPr>
          <a:xfrm>
            <a:off x="1391415" y="1924313"/>
            <a:ext cx="6829799" cy="387741"/>
          </a:xfrm>
          <a:prstGeom prst="rect">
            <a:avLst/>
          </a:prstGeom>
        </p:spPr>
        <p:txBody>
          <a:bodyPr vert="horz" lIns="0" tIns="45720" rIns="0" bIns="45720" rtlCol="0" anchor="ctr">
            <a:noAutofit/>
          </a:bodyPr>
          <a:lstStyle>
            <a:defPPr>
              <a:defRPr lang="zh-CN"/>
            </a:defPPr>
            <a:lvl1pPr marL="0" indent="0" algn="ctr" defTabSz="914400" rtl="0" eaLnBrk="1" latinLnBrk="0" hangingPunct="1">
              <a:buNone/>
              <a:defRPr sz="3000" b="0" kern="1200" baseline="0">
                <a:solidFill>
                  <a:schemeClr val="accent1"/>
                </a:solidFill>
                <a:latin typeface="U.S. 101" pitchFamily="2" charset="0"/>
                <a:ea typeface="Roboto" pitchFamily="2" charset="0"/>
                <a:cs typeface="+mn-cs"/>
              </a:defRPr>
            </a:lvl1pPr>
            <a:lvl2pPr marL="342900" indent="0" algn="l" defTabSz="914400" rtl="0" eaLnBrk="1" latinLnBrk="0" hangingPunct="1">
              <a:buNone/>
              <a:defRPr sz="1800" kern="1200">
                <a:solidFill>
                  <a:schemeClr val="tx1"/>
                </a:solidFill>
                <a:latin typeface="+mn-lt"/>
                <a:ea typeface="+mn-ea"/>
                <a:cs typeface="+mn-cs"/>
              </a:defRPr>
            </a:lvl2pPr>
            <a:lvl3pPr marL="685800" indent="0" algn="l" defTabSz="914400" rtl="0" eaLnBrk="1" latinLnBrk="0" hangingPunct="1">
              <a:buNone/>
              <a:defRPr sz="1800" kern="1200">
                <a:solidFill>
                  <a:schemeClr val="tx1"/>
                </a:solidFill>
                <a:latin typeface="+mn-lt"/>
                <a:ea typeface="+mn-ea"/>
                <a:cs typeface="+mn-cs"/>
              </a:defRPr>
            </a:lvl3pPr>
            <a:lvl4pPr marL="1028700" indent="0" algn="l" defTabSz="914400" rtl="0" eaLnBrk="1" latinLnBrk="0" hangingPunct="1">
              <a:buNone/>
              <a:defRPr sz="1800" kern="1200">
                <a:solidFill>
                  <a:schemeClr val="tx1"/>
                </a:solidFill>
                <a:latin typeface="+mn-lt"/>
                <a:ea typeface="+mn-ea"/>
                <a:cs typeface="+mn-cs"/>
              </a:defRPr>
            </a:lvl4pPr>
            <a:lvl5pPr marL="1371600" indent="0" algn="l" defTabSz="914400" rtl="0" eaLnBrk="1" latinLnBrk="0" hangingPunct="1">
              <a:buNone/>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4000" b="1" dirty="0">
                <a:solidFill>
                  <a:schemeClr val="tx1">
                    <a:lumMod val="75000"/>
                    <a:lumOff val="25000"/>
                  </a:schemeClr>
                </a:solidFill>
                <a:latin typeface="微软雅黑" panose="020B0503020204020204" pitchFamily="34" charset="-122"/>
                <a:ea typeface="微软雅黑" panose="020B0503020204020204" pitchFamily="34" charset="-122"/>
              </a:rPr>
              <a:t>西电美食猎人</a:t>
            </a:r>
          </a:p>
        </p:txBody>
      </p:sp>
      <p:pic>
        <p:nvPicPr>
          <p:cNvPr id="2" name="商务背景乐.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62573" y="-668610"/>
            <a:ext cx="487363" cy="48736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500" advClick="0" advTm="0">
        <p:checker/>
      </p:transition>
    </mc:Choice>
    <mc:Fallback xmlns="">
      <p:transition spd="slow" advClick="0"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500"/>
                                        <p:tgtEl>
                                          <p:spTgt spid="12"/>
                                        </p:tgtEl>
                                      </p:cBhvr>
                                    </p:animEffect>
                                  </p:childTnLst>
                                </p:cTn>
                              </p:par>
                            </p:childTnLst>
                          </p:cTn>
                        </p:par>
                        <p:par>
                          <p:cTn id="12" fill="hold">
                            <p:stCondLst>
                              <p:cond delay="5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29">
                                            <p:txEl>
                                              <p:pRg st="0" end="0"/>
                                            </p:txEl>
                                          </p:spTgt>
                                        </p:tgtEl>
                                        <p:attrNameLst>
                                          <p:attrName>style.visibility</p:attrName>
                                        </p:attrNameLst>
                                      </p:cBhvr>
                                      <p:to>
                                        <p:strVal val="visible"/>
                                      </p:to>
                                    </p:set>
                                    <p:anim calcmode="lin" valueType="num">
                                      <p:cBhvr>
                                        <p:cTn id="15" dur="700" fill="hold"/>
                                        <p:tgtEl>
                                          <p:spTgt spid="29">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6" dur="700" fill="hold"/>
                                        <p:tgtEl>
                                          <p:spTgt spid="29">
                                            <p:txEl>
                                              <p:pRg st="0" end="0"/>
                                            </p:txEl>
                                          </p:spTgt>
                                        </p:tgtEl>
                                        <p:attrNameLst>
                                          <p:attrName>ppt_y</p:attrName>
                                        </p:attrNameLst>
                                      </p:cBhvr>
                                      <p:tavLst>
                                        <p:tav tm="0">
                                          <p:val>
                                            <p:strVal val="#ppt_y"/>
                                          </p:val>
                                        </p:tav>
                                        <p:tav tm="100000">
                                          <p:val>
                                            <p:strVal val="#ppt_y"/>
                                          </p:val>
                                        </p:tav>
                                      </p:tavLst>
                                    </p:anim>
                                    <p:anim calcmode="lin" valueType="num">
                                      <p:cBhvr>
                                        <p:cTn id="17" dur="700" fill="hold"/>
                                        <p:tgtEl>
                                          <p:spTgt spid="29">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8" dur="700" fill="hold"/>
                                        <p:tgtEl>
                                          <p:spTgt spid="29">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9" dur="700" tmFilter="0,0; .5, 1; 1, 1"/>
                                        <p:tgtEl>
                                          <p:spTgt spid="29">
                                            <p:txEl>
                                              <p:pRg st="0" end="0"/>
                                            </p:txEl>
                                          </p:spTgt>
                                        </p:tgtEl>
                                      </p:cBhvr>
                                    </p:animEffect>
                                  </p:childTnLst>
                                </p:cTn>
                              </p:par>
                            </p:childTnLst>
                          </p:cTn>
                        </p:par>
                        <p:par>
                          <p:cTn id="20" fill="hold">
                            <p:stCondLst>
                              <p:cond delay="1549"/>
                            </p:stCondLst>
                            <p:childTnLst>
                              <p:par>
                                <p:cTn id="21" presetID="16" presetClass="entr" presetSubtype="21" fill="hold"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barn(inVertical)">
                                      <p:cBhvr>
                                        <p:cTn id="23" dur="500"/>
                                        <p:tgtEl>
                                          <p:spTgt spid="11"/>
                                        </p:tgtEl>
                                      </p:cBhvr>
                                    </p:animEffect>
                                  </p:childTnLst>
                                </p:cTn>
                              </p:par>
                            </p:childTnLst>
                          </p:cTn>
                        </p:par>
                        <p:par>
                          <p:cTn id="24" fill="hold">
                            <p:stCondLst>
                              <p:cond delay="2049"/>
                            </p:stCondLst>
                            <p:childTnLst>
                              <p:par>
                                <p:cTn id="25" presetID="22" presetClass="entr" presetSubtype="8"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wipe(left)">
                                      <p:cBhvr>
                                        <p:cTn id="27" dur="8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0" mute="1" numSld="60">
                <p:cTn id="28" repeatCount="indefinite" fill="hold" display="0">
                  <p:stCondLst>
                    <p:cond delay="indefinite"/>
                  </p:stCondLst>
                  <p:endCondLst>
                    <p:cond evt="onStopAudio" delay="0">
                      <p:tgtEl>
                        <p:sldTgt/>
                      </p:tgtEl>
                    </p:cond>
                  </p:endCondLst>
                </p:cTn>
                <p:tgtEl>
                  <p:spTgt spid="2"/>
                </p:tgtEl>
              </p:cMediaNode>
            </p:audio>
          </p:childTnLst>
        </p:cTn>
      </p:par>
    </p:tnLst>
    <p:bldLst>
      <p:bldP spid="30" grpId="0"/>
      <p:bldP spid="12" grpId="0" bldLvl="0" animBg="1"/>
      <p:bldP spid="29" grpId="0" build="allAtOnce"/>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数据流图：</a:t>
            </a:r>
          </a:p>
        </p:txBody>
      </p:sp>
      <p:sp>
        <p:nvSpPr>
          <p:cNvPr id="3" name="文本框 2"/>
          <p:cNvSpPr txBox="1"/>
          <p:nvPr/>
        </p:nvSpPr>
        <p:spPr>
          <a:xfrm>
            <a:off x="755650" y="771525"/>
            <a:ext cx="944880" cy="398780"/>
          </a:xfrm>
          <a:prstGeom prst="rect">
            <a:avLst/>
          </a:prstGeom>
          <a:noFill/>
        </p:spPr>
        <p:txBody>
          <a:bodyPr wrap="none" rtlCol="0">
            <a:spAutoFit/>
          </a:bodyPr>
          <a:lstStyle/>
          <a:p>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细化：</a:t>
            </a:r>
          </a:p>
        </p:txBody>
      </p:sp>
      <p:pic>
        <p:nvPicPr>
          <p:cNvPr id="5" name="图片 4"/>
          <p:cNvPicPr>
            <a:picLocks noChangeAspect="1"/>
          </p:cNvPicPr>
          <p:nvPr/>
        </p:nvPicPr>
        <p:blipFill>
          <a:blip r:embed="rId3"/>
          <a:stretch>
            <a:fillRect/>
          </a:stretch>
        </p:blipFill>
        <p:spPr>
          <a:xfrm>
            <a:off x="1259840" y="1347470"/>
            <a:ext cx="7125970" cy="3395980"/>
          </a:xfrm>
          <a:prstGeom prst="rect">
            <a:avLst/>
          </a:prstGeom>
        </p:spPr>
      </p:pic>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数据字典：</a:t>
            </a:r>
          </a:p>
        </p:txBody>
      </p:sp>
      <p:sp>
        <p:nvSpPr>
          <p:cNvPr id="86" name="矩形标注 85"/>
          <p:cNvSpPr/>
          <p:nvPr/>
        </p:nvSpPr>
        <p:spPr>
          <a:xfrm>
            <a:off x="755650" y="762635"/>
            <a:ext cx="3181985" cy="4151630"/>
          </a:xfrm>
          <a:prstGeom prst="wedgeRectCallout">
            <a:avLst>
              <a:gd name="adj1" fmla="val -72333"/>
              <a:gd name="adj2" fmla="val 1971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67" tIns="34284" rIns="68567" bIns="34284" rtlCol="0" anchor="ctr"/>
          <a:lstStyle/>
          <a:p>
            <a:pPr algn="ctr"/>
            <a:endParaRPr lang="zh-CN" altLang="en-US"/>
          </a:p>
        </p:txBody>
      </p:sp>
      <p:sp>
        <p:nvSpPr>
          <p:cNvPr id="87" name="TextBox 86"/>
          <p:cNvSpPr txBox="1"/>
          <p:nvPr/>
        </p:nvSpPr>
        <p:spPr>
          <a:xfrm>
            <a:off x="942340" y="843915"/>
            <a:ext cx="2809240" cy="4144010"/>
          </a:xfrm>
          <a:prstGeom prst="rect">
            <a:avLst/>
          </a:prstGeom>
          <a:noFill/>
        </p:spPr>
        <p:txBody>
          <a:bodyPr wrap="square" lIns="68567" tIns="34284" rIns="68567" bIns="34284" rtlCol="0">
            <a:spAutoFit/>
          </a:bodyPr>
          <a:lstStyle/>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注册用户 = 用户名 + 账号</a:t>
            </a: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用户名 = 2{字符}24</a:t>
            </a: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账号 = 11{数字}11</a:t>
            </a:r>
          </a:p>
          <a:p>
            <a:pPr algn="just">
              <a:lnSpc>
                <a:spcPct val="130000"/>
              </a:lnSpc>
            </a:pP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注册商家 = 商家名 + 编号+1{餐点名}100</a:t>
            </a: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商家名 = 2{字符}24</a:t>
            </a: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编号 = ”001”..”999”</a:t>
            </a: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餐点名 = 2{字符}10</a:t>
            </a:r>
          </a:p>
          <a:p>
            <a:pPr algn="just">
              <a:lnSpc>
                <a:spcPct val="130000"/>
              </a:lnSpc>
            </a:pP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有效评价 = 商家名 + 餐点名 + 评分 + (评论) + 账号</a:t>
            </a: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商家名 = 2{字符}24</a:t>
            </a: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餐点名 = 2{字符}10</a:t>
            </a: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评分 = [ 1 | 2 | 3 | 4 | 5 ]</a:t>
            </a: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评论 = 0{字符}100</a:t>
            </a:r>
          </a:p>
          <a:p>
            <a:pPr algn="just">
              <a:lnSpc>
                <a:spcPct val="130000"/>
              </a:lnSpc>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账号 = 11{数字}11</a:t>
            </a:r>
          </a:p>
        </p:txBody>
      </p:sp>
      <p:sp>
        <p:nvSpPr>
          <p:cNvPr id="2" name="矩形标注 1"/>
          <p:cNvSpPr/>
          <p:nvPr/>
        </p:nvSpPr>
        <p:spPr>
          <a:xfrm>
            <a:off x="4860290" y="771525"/>
            <a:ext cx="3181985" cy="4151630"/>
          </a:xfrm>
          <a:prstGeom prst="wedgeRectCallout">
            <a:avLst>
              <a:gd name="adj1" fmla="val -72333"/>
              <a:gd name="adj2" fmla="val 1971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67" tIns="34284" rIns="68567" bIns="34284" rtlCol="0" anchor="ctr"/>
          <a:lstStyle/>
          <a:p>
            <a:pPr algn="ctr"/>
            <a:endParaRPr lang="zh-CN" altLang="en-US"/>
          </a:p>
        </p:txBody>
      </p:sp>
      <p:sp>
        <p:nvSpPr>
          <p:cNvPr id="3" name="文本框 2"/>
          <p:cNvSpPr txBox="1"/>
          <p:nvPr/>
        </p:nvSpPr>
        <p:spPr>
          <a:xfrm>
            <a:off x="5053965" y="988060"/>
            <a:ext cx="2794635" cy="3415030"/>
          </a:xfrm>
          <a:prstGeom prst="rect">
            <a:avLst/>
          </a:prstGeom>
          <a:noFill/>
        </p:spPr>
        <p:txBody>
          <a:bodyPr wrap="square" rtlCol="0">
            <a:spAutoFit/>
          </a:bodyPr>
          <a:lstStyle/>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差评餐点 = 商家名 + 餐点名 + 低分 + (评论) </a:t>
            </a: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商家名 = 2{字符}24</a:t>
            </a: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餐点名 = 2{字符}10</a:t>
            </a: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低分 = [ 1 | 2 ]</a:t>
            </a: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评论 = 0{字符}100</a:t>
            </a:r>
          </a:p>
          <a:p>
            <a:pPr algn="l"/>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好评餐点 = 商家名 + 餐点名 + 高分 + (评论) </a:t>
            </a: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商家名 = 2{字符}24</a:t>
            </a: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餐点名 = 2{字符}10</a:t>
            </a: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高分 = [ 3 | 4 | 5 ]</a:t>
            </a: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评论 = 0{字符}100</a:t>
            </a:r>
          </a:p>
          <a:p>
            <a:pPr algn="l"/>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推荐餐点 = 餐点名 + 商家名 +评价分</a:t>
            </a: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餐点名 = 2{字符}10</a:t>
            </a: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商家名 = 2{字符}24</a:t>
            </a:r>
          </a:p>
          <a:p>
            <a:pPr algn="l"/>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评价分 = 1..5</a:t>
            </a: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par>
                          <p:cTn id="12" fill="hold">
                            <p:stCondLst>
                              <p:cond delay="699"/>
                            </p:stCondLst>
                            <p:childTnLst>
                              <p:par>
                                <p:cTn id="13" presetID="22" presetClass="entr" presetSubtype="8" fill="hold" grpId="0" nodeType="afterEffect">
                                  <p:stCondLst>
                                    <p:cond delay="0"/>
                                  </p:stCondLst>
                                  <p:childTnLst>
                                    <p:set>
                                      <p:cBhvr>
                                        <p:cTn id="14" dur="1" fill="hold">
                                          <p:stCondLst>
                                            <p:cond delay="0"/>
                                          </p:stCondLst>
                                        </p:cTn>
                                        <p:tgtEl>
                                          <p:spTgt spid="86"/>
                                        </p:tgtEl>
                                        <p:attrNameLst>
                                          <p:attrName>style.visibility</p:attrName>
                                        </p:attrNameLst>
                                      </p:cBhvr>
                                      <p:to>
                                        <p:strVal val="visible"/>
                                      </p:to>
                                    </p:set>
                                    <p:animEffect transition="in" filter="wipe(left)">
                                      <p:cBhvr>
                                        <p:cTn id="15" dur="500"/>
                                        <p:tgtEl>
                                          <p:spTgt spid="86"/>
                                        </p:tgtEl>
                                      </p:cBhvr>
                                    </p:animEffect>
                                  </p:childTnLst>
                                </p:cTn>
                              </p:par>
                            </p:childTnLst>
                          </p:cTn>
                        </p:par>
                        <p:par>
                          <p:cTn id="16" fill="hold">
                            <p:stCondLst>
                              <p:cond delay="1199"/>
                            </p:stCondLst>
                            <p:childTnLst>
                              <p:par>
                                <p:cTn id="17" presetID="22" presetClass="entr" presetSubtype="8" fill="hold" grpId="0" nodeType="afterEffect">
                                  <p:stCondLst>
                                    <p:cond delay="0"/>
                                  </p:stCondLst>
                                  <p:iterate type="lt">
                                    <p:tmPct val="30000"/>
                                  </p:iterate>
                                  <p:childTnLst>
                                    <p:set>
                                      <p:cBhvr>
                                        <p:cTn id="18" dur="1" fill="hold">
                                          <p:stCondLst>
                                            <p:cond delay="0"/>
                                          </p:stCondLst>
                                        </p:cTn>
                                        <p:tgtEl>
                                          <p:spTgt spid="87"/>
                                        </p:tgtEl>
                                        <p:attrNameLst>
                                          <p:attrName>style.visibility</p:attrName>
                                        </p:attrNameLst>
                                      </p:cBhvr>
                                      <p:to>
                                        <p:strVal val="visible"/>
                                      </p:to>
                                    </p:set>
                                    <p:animEffect transition="in" filter="wipe(left)">
                                      <p:cBhvr>
                                        <p:cTn id="19" dur="100"/>
                                        <p:tgtEl>
                                          <p:spTgt spid="87"/>
                                        </p:tgtEl>
                                      </p:cBhvr>
                                    </p:animEffect>
                                  </p:childTnLst>
                                </p:cTn>
                              </p:par>
                              <p:par>
                                <p:cTn id="20" presetID="36" presetClass="emph" presetSubtype="0" fill="hold" grpId="1" nodeType="withEffect">
                                  <p:stCondLst>
                                    <p:cond delay="0"/>
                                  </p:stCondLst>
                                  <p:iterate type="lt">
                                    <p:tmPct val="30000"/>
                                  </p:iterate>
                                  <p:childTnLst>
                                    <p:animScale>
                                      <p:cBhvr>
                                        <p:cTn id="21" dur="50" autoRev="1" fill="hold">
                                          <p:stCondLst>
                                            <p:cond delay="0"/>
                                          </p:stCondLst>
                                        </p:cTn>
                                        <p:tgtEl>
                                          <p:spTgt spid="87"/>
                                        </p:tgtEl>
                                      </p:cBhvr>
                                      <p:to x="80000" y="100000"/>
                                    </p:animScale>
                                    <p:anim by="(#ppt_w*0.10)" calcmode="lin" valueType="num">
                                      <p:cBhvr>
                                        <p:cTn id="22" dur="50" autoRev="1" fill="hold">
                                          <p:stCondLst>
                                            <p:cond delay="0"/>
                                          </p:stCondLst>
                                        </p:cTn>
                                        <p:tgtEl>
                                          <p:spTgt spid="87"/>
                                        </p:tgtEl>
                                        <p:attrNameLst>
                                          <p:attrName>ppt_x</p:attrName>
                                        </p:attrNameLst>
                                      </p:cBhvr>
                                    </p:anim>
                                    <p:anim by="(-#ppt_w*0.10)" calcmode="lin" valueType="num">
                                      <p:cBhvr>
                                        <p:cTn id="23" dur="50" autoRev="1" fill="hold">
                                          <p:stCondLst>
                                            <p:cond delay="0"/>
                                          </p:stCondLst>
                                        </p:cTn>
                                        <p:tgtEl>
                                          <p:spTgt spid="87"/>
                                        </p:tgtEl>
                                        <p:attrNameLst>
                                          <p:attrName>ppt_y</p:attrName>
                                        </p:attrNameLst>
                                      </p:cBhvr>
                                    </p:anim>
                                    <p:animRot by="-480000">
                                      <p:cBhvr>
                                        <p:cTn id="24" dur="50" autoRev="1" fill="hold">
                                          <p:stCondLst>
                                            <p:cond delay="0"/>
                                          </p:stCondLst>
                                        </p:cTn>
                                        <p:tgtEl>
                                          <p:spTgt spid="87"/>
                                        </p:tgtEl>
                                        <p:attrNameLst>
                                          <p:attrName>r</p:attrName>
                                        </p:attrNameLst>
                                      </p:cBhvr>
                                    </p:animRot>
                                  </p:childTnLst>
                                </p:cTn>
                              </p:par>
                            </p:childTnLst>
                          </p:cTn>
                        </p:par>
                        <p:par>
                          <p:cTn id="25" fill="hold">
                            <p:stCondLst>
                              <p:cond delay="7869"/>
                            </p:stCondLst>
                            <p:childTnLst>
                              <p:par>
                                <p:cTn id="26" presetID="22" presetClass="entr" presetSubtype="8" fill="hold" grpId="0"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wipe(left)">
                                      <p:cBhvr>
                                        <p:cTn id="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6" grpId="0" bldLvl="0" animBg="1"/>
      <p:bldP spid="87" grpId="0"/>
      <p:bldP spid="87" grpId="1"/>
      <p:bldP spid="2"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数据字典：</a:t>
            </a:r>
          </a:p>
        </p:txBody>
      </p:sp>
      <p:sp>
        <p:nvSpPr>
          <p:cNvPr id="86" name="矩形标注 85"/>
          <p:cNvSpPr/>
          <p:nvPr/>
        </p:nvSpPr>
        <p:spPr>
          <a:xfrm>
            <a:off x="755650" y="762635"/>
            <a:ext cx="3181985" cy="4151630"/>
          </a:xfrm>
          <a:prstGeom prst="wedgeRectCallout">
            <a:avLst>
              <a:gd name="adj1" fmla="val -72333"/>
              <a:gd name="adj2" fmla="val 1971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67" tIns="34284" rIns="68567" bIns="34284" rtlCol="0" anchor="ctr"/>
          <a:lstStyle/>
          <a:p>
            <a:pPr algn="ctr"/>
            <a:endParaRPr lang="zh-CN" altLang="en-US"/>
          </a:p>
        </p:txBody>
      </p:sp>
      <p:sp>
        <p:nvSpPr>
          <p:cNvPr id="87" name="TextBox 86"/>
          <p:cNvSpPr txBox="1"/>
          <p:nvPr/>
        </p:nvSpPr>
        <p:spPr>
          <a:xfrm>
            <a:off x="941705" y="1203960"/>
            <a:ext cx="2809240" cy="2862580"/>
          </a:xfrm>
          <a:prstGeom prst="rect">
            <a:avLst/>
          </a:prstGeom>
          <a:noFill/>
        </p:spPr>
        <p:txBody>
          <a:bodyPr wrap="square" lIns="68567" tIns="34284" rIns="68567" bIns="34284" rtlCol="0">
            <a:spAutoFit/>
          </a:bodyPr>
          <a:lstStyle/>
          <a:p>
            <a:pPr algn="just">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总体评价= 商家名 + 商家平均分+ 最高分餐点+ 最低分餐点</a:t>
            </a:r>
          </a:p>
          <a:p>
            <a:pPr algn="just">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商家名 = 2{字符}24</a:t>
            </a:r>
          </a:p>
          <a:p>
            <a:pPr algn="just">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商家平均分 = 1..5</a:t>
            </a:r>
          </a:p>
          <a:p>
            <a:pPr algn="just">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最高分餐点=餐点名+高分均分</a:t>
            </a:r>
          </a:p>
          <a:p>
            <a:pPr algn="just">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最低分餐点=餐点名+低分均分</a:t>
            </a:r>
          </a:p>
          <a:p>
            <a:pPr algn="just">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餐点名 = 2{字符}10</a:t>
            </a:r>
          </a:p>
          <a:p>
            <a:pPr algn="just">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高分均分 = 3..5</a:t>
            </a:r>
          </a:p>
          <a:p>
            <a:pPr algn="just">
              <a:lnSpc>
                <a:spcPct val="130000"/>
              </a:lnSpc>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低分均分 = 1..2</a:t>
            </a:r>
          </a:p>
          <a:p>
            <a:pPr algn="just">
              <a:lnSpc>
                <a:spcPct val="130000"/>
              </a:lnSpc>
            </a:pP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标注 1"/>
          <p:cNvSpPr/>
          <p:nvPr/>
        </p:nvSpPr>
        <p:spPr>
          <a:xfrm>
            <a:off x="4860290" y="771525"/>
            <a:ext cx="3181985" cy="4151630"/>
          </a:xfrm>
          <a:prstGeom prst="wedgeRectCallout">
            <a:avLst>
              <a:gd name="adj1" fmla="val -72333"/>
              <a:gd name="adj2" fmla="val 1971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67" tIns="34284" rIns="68567" bIns="34284" rtlCol="0" anchor="ctr"/>
          <a:lstStyle/>
          <a:p>
            <a:pPr algn="ctr"/>
            <a:endParaRPr lang="zh-CN" altLang="en-US"/>
          </a:p>
        </p:txBody>
      </p:sp>
      <p:sp>
        <p:nvSpPr>
          <p:cNvPr id="3" name="文本框 2"/>
          <p:cNvSpPr txBox="1"/>
          <p:nvPr/>
        </p:nvSpPr>
        <p:spPr>
          <a:xfrm>
            <a:off x="5053965" y="1131570"/>
            <a:ext cx="2794635" cy="2030095"/>
          </a:xfrm>
          <a:prstGeom prst="rect">
            <a:avLst/>
          </a:prstGeom>
          <a:noFill/>
        </p:spPr>
        <p:txBody>
          <a:bodyPr wrap="square" rtlCol="0">
            <a:spAutoFit/>
          </a:bodyPr>
          <a:lstStyle/>
          <a:p>
            <a:pPr algn="l"/>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点评 = 商家名 + 餐点名 + 评分 + (评论) + 用户名 + 日期</a:t>
            </a:r>
          </a:p>
          <a:p>
            <a:pPr algn="l"/>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商家名 = 2{字符}24</a:t>
            </a:r>
          </a:p>
          <a:p>
            <a:pPr algn="l"/>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餐点名 = 2{字符}10</a:t>
            </a:r>
          </a:p>
          <a:p>
            <a:pPr algn="l"/>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评分 = [ 1 | 2 | 3 | 4 | 5 ]</a:t>
            </a:r>
          </a:p>
          <a:p>
            <a:pPr algn="l"/>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评论 = 0{字符}100</a:t>
            </a:r>
          </a:p>
          <a:p>
            <a:pPr algn="l"/>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用户名 = 2{字符}24</a:t>
            </a:r>
          </a:p>
          <a:p>
            <a:pPr algn="l"/>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日期 = 年 + 月 + 日</a:t>
            </a: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par>
                          <p:cTn id="12" fill="hold">
                            <p:stCondLst>
                              <p:cond delay="699"/>
                            </p:stCondLst>
                            <p:childTnLst>
                              <p:par>
                                <p:cTn id="13" presetID="22" presetClass="entr" presetSubtype="8" fill="hold" grpId="0" nodeType="afterEffect">
                                  <p:stCondLst>
                                    <p:cond delay="0"/>
                                  </p:stCondLst>
                                  <p:childTnLst>
                                    <p:set>
                                      <p:cBhvr>
                                        <p:cTn id="14" dur="1" fill="hold">
                                          <p:stCondLst>
                                            <p:cond delay="0"/>
                                          </p:stCondLst>
                                        </p:cTn>
                                        <p:tgtEl>
                                          <p:spTgt spid="86"/>
                                        </p:tgtEl>
                                        <p:attrNameLst>
                                          <p:attrName>style.visibility</p:attrName>
                                        </p:attrNameLst>
                                      </p:cBhvr>
                                      <p:to>
                                        <p:strVal val="visible"/>
                                      </p:to>
                                    </p:set>
                                    <p:animEffect transition="in" filter="wipe(left)">
                                      <p:cBhvr>
                                        <p:cTn id="15" dur="500"/>
                                        <p:tgtEl>
                                          <p:spTgt spid="86"/>
                                        </p:tgtEl>
                                      </p:cBhvr>
                                    </p:animEffect>
                                  </p:childTnLst>
                                </p:cTn>
                              </p:par>
                            </p:childTnLst>
                          </p:cTn>
                        </p:par>
                        <p:par>
                          <p:cTn id="16" fill="hold">
                            <p:stCondLst>
                              <p:cond delay="1199"/>
                            </p:stCondLst>
                            <p:childTnLst>
                              <p:par>
                                <p:cTn id="17" presetID="22" presetClass="entr" presetSubtype="8" fill="hold" grpId="0" nodeType="afterEffect">
                                  <p:stCondLst>
                                    <p:cond delay="0"/>
                                  </p:stCondLst>
                                  <p:iterate type="lt">
                                    <p:tmPct val="30000"/>
                                  </p:iterate>
                                  <p:childTnLst>
                                    <p:set>
                                      <p:cBhvr>
                                        <p:cTn id="18" dur="1" fill="hold">
                                          <p:stCondLst>
                                            <p:cond delay="0"/>
                                          </p:stCondLst>
                                        </p:cTn>
                                        <p:tgtEl>
                                          <p:spTgt spid="87"/>
                                        </p:tgtEl>
                                        <p:attrNameLst>
                                          <p:attrName>style.visibility</p:attrName>
                                        </p:attrNameLst>
                                      </p:cBhvr>
                                      <p:to>
                                        <p:strVal val="visible"/>
                                      </p:to>
                                    </p:set>
                                    <p:animEffect transition="in" filter="wipe(left)">
                                      <p:cBhvr>
                                        <p:cTn id="19" dur="100"/>
                                        <p:tgtEl>
                                          <p:spTgt spid="87"/>
                                        </p:tgtEl>
                                      </p:cBhvr>
                                    </p:animEffect>
                                  </p:childTnLst>
                                </p:cTn>
                              </p:par>
                              <p:par>
                                <p:cTn id="20" presetID="36" presetClass="emph" presetSubtype="0" fill="hold" grpId="1" nodeType="withEffect">
                                  <p:stCondLst>
                                    <p:cond delay="0"/>
                                  </p:stCondLst>
                                  <p:iterate type="lt">
                                    <p:tmPct val="30000"/>
                                  </p:iterate>
                                  <p:childTnLst>
                                    <p:animScale>
                                      <p:cBhvr>
                                        <p:cTn id="21" dur="50" autoRev="1" fill="hold">
                                          <p:stCondLst>
                                            <p:cond delay="0"/>
                                          </p:stCondLst>
                                        </p:cTn>
                                        <p:tgtEl>
                                          <p:spTgt spid="87"/>
                                        </p:tgtEl>
                                      </p:cBhvr>
                                      <p:to x="80000" y="100000"/>
                                    </p:animScale>
                                    <p:anim by="(#ppt_w*0.10)" calcmode="lin" valueType="num">
                                      <p:cBhvr>
                                        <p:cTn id="22" dur="50" autoRev="1" fill="hold">
                                          <p:stCondLst>
                                            <p:cond delay="0"/>
                                          </p:stCondLst>
                                        </p:cTn>
                                        <p:tgtEl>
                                          <p:spTgt spid="87"/>
                                        </p:tgtEl>
                                        <p:attrNameLst>
                                          <p:attrName>ppt_x</p:attrName>
                                        </p:attrNameLst>
                                      </p:cBhvr>
                                    </p:anim>
                                    <p:anim by="(-#ppt_w*0.10)" calcmode="lin" valueType="num">
                                      <p:cBhvr>
                                        <p:cTn id="23" dur="50" autoRev="1" fill="hold">
                                          <p:stCondLst>
                                            <p:cond delay="0"/>
                                          </p:stCondLst>
                                        </p:cTn>
                                        <p:tgtEl>
                                          <p:spTgt spid="87"/>
                                        </p:tgtEl>
                                        <p:attrNameLst>
                                          <p:attrName>ppt_y</p:attrName>
                                        </p:attrNameLst>
                                      </p:cBhvr>
                                    </p:anim>
                                    <p:animRot by="-480000">
                                      <p:cBhvr>
                                        <p:cTn id="24" dur="50" autoRev="1" fill="hold">
                                          <p:stCondLst>
                                            <p:cond delay="0"/>
                                          </p:stCondLst>
                                        </p:cTn>
                                        <p:tgtEl>
                                          <p:spTgt spid="87"/>
                                        </p:tgtEl>
                                        <p:attrNameLst>
                                          <p:attrName>r</p:attrName>
                                        </p:attrNameLst>
                                      </p:cBhvr>
                                    </p:animRot>
                                  </p:childTnLst>
                                </p:cTn>
                              </p:par>
                            </p:childTnLst>
                          </p:cTn>
                        </p:par>
                        <p:par>
                          <p:cTn id="25" fill="hold">
                            <p:stCondLst>
                              <p:cond delay="4840"/>
                            </p:stCondLst>
                            <p:childTnLst>
                              <p:par>
                                <p:cTn id="26" presetID="22" presetClass="entr" presetSubtype="8" fill="hold" grpId="0"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wipe(left)">
                                      <p:cBhvr>
                                        <p:cTn id="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6" grpId="0" bldLvl="0" animBg="1"/>
      <p:bldP spid="87" grpId="0"/>
      <p:bldP spid="87" grpId="1"/>
      <p:bldP spid="2"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txBox="1"/>
          <p:nvPr/>
        </p:nvSpPr>
        <p:spPr>
          <a:xfrm>
            <a:off x="857885" y="200025"/>
            <a:ext cx="2976245" cy="379730"/>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进行可行性分析的方法：</a:t>
            </a:r>
          </a:p>
        </p:txBody>
      </p:sp>
      <p:sp>
        <p:nvSpPr>
          <p:cNvPr id="27" name="圆角矩形 26"/>
          <p:cNvSpPr/>
          <p:nvPr/>
        </p:nvSpPr>
        <p:spPr>
          <a:xfrm>
            <a:off x="899160" y="1248162"/>
            <a:ext cx="7345680" cy="1395596"/>
          </a:xfrm>
          <a:prstGeom prst="roundRect">
            <a:avLst>
              <a:gd name="adj" fmla="val 0"/>
            </a:avLst>
          </a:prstGeom>
          <a:noFill/>
          <a:ln w="31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TextBox 38"/>
          <p:cNvSpPr txBox="1"/>
          <p:nvPr/>
        </p:nvSpPr>
        <p:spPr>
          <a:xfrm>
            <a:off x="1196625" y="1491630"/>
            <a:ext cx="6750750" cy="884555"/>
          </a:xfrm>
          <a:prstGeom prst="rect">
            <a:avLst/>
          </a:prstGeom>
          <a:noFill/>
        </p:spPr>
        <p:txBody>
          <a:bodyPr wrap="square" lIns="0" tIns="0" rIns="0" bIns="0" rtlCol="0">
            <a:spAutoFit/>
          </a:bodyPr>
          <a:lstStyle/>
          <a:p>
            <a:pPr algn="just">
              <a:lnSpc>
                <a:spcPct val="120000"/>
              </a:lnSpc>
            </a:pPr>
            <a:r>
              <a:rPr sz="1200" dirty="0">
                <a:solidFill>
                  <a:schemeClr val="tx1">
                    <a:lumMod val="75000"/>
                    <a:lumOff val="25000"/>
                  </a:schemeClr>
                </a:solidFill>
                <a:latin typeface="微软雅黑" panose="020B0503020204020204" pitchFamily="34" charset="-122"/>
                <a:ea typeface="微软雅黑" panose="020B0503020204020204" pitchFamily="34" charset="-122"/>
              </a:rPr>
              <a:t>进行可行性分析的方法</a:t>
            </a:r>
            <a:r>
              <a:rPr lang="zh-CN" sz="1200" dirty="0">
                <a:solidFill>
                  <a:schemeClr val="tx1">
                    <a:lumMod val="75000"/>
                    <a:lumOff val="25000"/>
                  </a:schemeClr>
                </a:solidFill>
                <a:latin typeface="微软雅黑" panose="020B0503020204020204" pitchFamily="34" charset="-122"/>
                <a:ea typeface="微软雅黑" panose="020B0503020204020204" pitchFamily="34" charset="-122"/>
              </a:rPr>
              <a:t>：</a:t>
            </a:r>
            <a:endParaRPr sz="1200"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20000"/>
              </a:lnSpc>
            </a:pPr>
            <a:r>
              <a:rPr sz="1200" dirty="0">
                <a:solidFill>
                  <a:schemeClr val="tx1">
                    <a:lumMod val="75000"/>
                    <a:lumOff val="25000"/>
                  </a:schemeClr>
                </a:solidFill>
                <a:latin typeface="微软雅黑" panose="020B0503020204020204" pitchFamily="34" charset="-122"/>
                <a:ea typeface="微软雅黑" panose="020B0503020204020204" pitchFamily="34" charset="-122"/>
              </a:rPr>
              <a:t>本次可行性研究主要通过调查研究法，对目标用户进行调查访问，了解关键用户对系统的意见与建议。最后在经济与技术等可行性分析下运用加权的方法进行可行性分析。而可行性研究方法主要有:经济可行性、技术可行性、操作可行性与法律可行性等四种研究方法。</a:t>
            </a:r>
          </a:p>
        </p:txBody>
      </p:sp>
      <p:sp>
        <p:nvSpPr>
          <p:cNvPr id="40" name="矩形 93"/>
          <p:cNvSpPr/>
          <p:nvPr/>
        </p:nvSpPr>
        <p:spPr>
          <a:xfrm>
            <a:off x="861492" y="1203598"/>
            <a:ext cx="288032" cy="288032"/>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93"/>
          <p:cNvSpPr/>
          <p:nvPr/>
        </p:nvSpPr>
        <p:spPr>
          <a:xfrm rot="10800000">
            <a:off x="7996471" y="2400102"/>
            <a:ext cx="288032" cy="288032"/>
          </a:xfrm>
          <a:custGeom>
            <a:avLst/>
            <a:gdLst/>
            <a:ahLst/>
            <a:cxnLst/>
            <a:rect l="l" t="t" r="r" b="b"/>
            <a:pathLst>
              <a:path w="504056" h="504056">
                <a:moveTo>
                  <a:pt x="0" y="0"/>
                </a:moveTo>
                <a:lnTo>
                  <a:pt x="504056" y="0"/>
                </a:lnTo>
                <a:lnTo>
                  <a:pt x="504056" y="144016"/>
                </a:lnTo>
                <a:lnTo>
                  <a:pt x="144016" y="144016"/>
                </a:lnTo>
                <a:lnTo>
                  <a:pt x="144016" y="504056"/>
                </a:lnTo>
                <a:lnTo>
                  <a:pt x="0" y="50405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Freeform 5"/>
          <p:cNvSpPr/>
          <p:nvPr/>
        </p:nvSpPr>
        <p:spPr bwMode="auto">
          <a:xfrm>
            <a:off x="3004976"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440" tIns="45720" rIns="91440" bIns="45720" numCol="1" anchor="t" anchorCtr="0" compatLnSpc="1"/>
          <a:lstStyle/>
          <a:p>
            <a:endParaRPr lang="zh-CN" altLang="en-US">
              <a:solidFill>
                <a:schemeClr val="bg1"/>
              </a:solidFill>
            </a:endParaRPr>
          </a:p>
        </p:txBody>
      </p:sp>
      <p:sp>
        <p:nvSpPr>
          <p:cNvPr id="43" name="TextBox 42"/>
          <p:cNvSpPr txBox="1"/>
          <p:nvPr/>
        </p:nvSpPr>
        <p:spPr>
          <a:xfrm>
            <a:off x="3237936" y="3385904"/>
            <a:ext cx="969036" cy="553720"/>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1800" b="1" dirty="0"/>
              <a:t>技术可行性</a:t>
            </a:r>
          </a:p>
        </p:txBody>
      </p:sp>
      <p:sp>
        <p:nvSpPr>
          <p:cNvPr id="44" name="Freeform 5"/>
          <p:cNvSpPr/>
          <p:nvPr/>
        </p:nvSpPr>
        <p:spPr bwMode="auto">
          <a:xfrm>
            <a:off x="1410924"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440" tIns="45720" rIns="91440" bIns="45720" numCol="1" anchor="t" anchorCtr="0" compatLnSpc="1"/>
          <a:lstStyle/>
          <a:p>
            <a:endParaRPr lang="zh-CN" altLang="en-US">
              <a:solidFill>
                <a:schemeClr val="bg1"/>
              </a:solidFill>
            </a:endParaRPr>
          </a:p>
        </p:txBody>
      </p:sp>
      <p:sp>
        <p:nvSpPr>
          <p:cNvPr id="45" name="Freeform 5"/>
          <p:cNvSpPr/>
          <p:nvPr/>
        </p:nvSpPr>
        <p:spPr bwMode="auto">
          <a:xfrm>
            <a:off x="4599028"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440" tIns="45720" rIns="91440" bIns="45720" numCol="1" anchor="t" anchorCtr="0" compatLnSpc="1"/>
          <a:lstStyle/>
          <a:p>
            <a:endParaRPr lang="zh-CN" altLang="en-US">
              <a:solidFill>
                <a:schemeClr val="bg1"/>
              </a:solidFill>
            </a:endParaRPr>
          </a:p>
        </p:txBody>
      </p:sp>
      <p:sp>
        <p:nvSpPr>
          <p:cNvPr id="46" name="Freeform 5"/>
          <p:cNvSpPr/>
          <p:nvPr/>
        </p:nvSpPr>
        <p:spPr bwMode="auto">
          <a:xfrm>
            <a:off x="6193080" y="3003798"/>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440" tIns="45720" rIns="91440" bIns="45720" numCol="1" anchor="t" anchorCtr="0" compatLnSpc="1"/>
          <a:lstStyle/>
          <a:p>
            <a:endParaRPr lang="zh-CN" altLang="en-US">
              <a:solidFill>
                <a:schemeClr val="bg1"/>
              </a:solidFill>
            </a:endParaRPr>
          </a:p>
        </p:txBody>
      </p:sp>
      <p:sp>
        <p:nvSpPr>
          <p:cNvPr id="47" name="TextBox 46"/>
          <p:cNvSpPr txBox="1"/>
          <p:nvPr/>
        </p:nvSpPr>
        <p:spPr>
          <a:xfrm>
            <a:off x="1660400" y="3385904"/>
            <a:ext cx="969036" cy="553720"/>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1800" b="1" dirty="0"/>
              <a:t>经济可行性</a:t>
            </a:r>
          </a:p>
        </p:txBody>
      </p:sp>
      <p:sp>
        <p:nvSpPr>
          <p:cNvPr id="48" name="TextBox 47"/>
          <p:cNvSpPr txBox="1"/>
          <p:nvPr/>
        </p:nvSpPr>
        <p:spPr>
          <a:xfrm>
            <a:off x="4848504" y="3385904"/>
            <a:ext cx="969036" cy="553720"/>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1800" b="1" dirty="0"/>
              <a:t>操作可行性</a:t>
            </a:r>
          </a:p>
        </p:txBody>
      </p:sp>
      <p:sp>
        <p:nvSpPr>
          <p:cNvPr id="49" name="TextBox 48"/>
          <p:cNvSpPr txBox="1"/>
          <p:nvPr/>
        </p:nvSpPr>
        <p:spPr>
          <a:xfrm>
            <a:off x="6442556" y="3385904"/>
            <a:ext cx="969036" cy="553720"/>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zh-CN" altLang="en-US" sz="1800" b="1" dirty="0"/>
              <a:t>法律可行性</a:t>
            </a: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6"/>
                                        </p:tgtEl>
                                        <p:attrNameLst>
                                          <p:attrName>ppt_y</p:attrName>
                                        </p:attrNameLst>
                                      </p:cBhvr>
                                      <p:tavLst>
                                        <p:tav tm="0">
                                          <p:val>
                                            <p:strVal val="#ppt_y"/>
                                          </p:val>
                                        </p:tav>
                                        <p:tav tm="100000">
                                          <p:val>
                                            <p:strVal val="#ppt_y"/>
                                          </p:val>
                                        </p:tav>
                                      </p:tavLst>
                                    </p:anim>
                                    <p:anim calcmode="lin" valueType="num">
                                      <p:cBhvr>
                                        <p:cTn id="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6"/>
                                        </p:tgtEl>
                                      </p:cBhvr>
                                    </p:animEffect>
                                  </p:childTnLst>
                                </p:cTn>
                              </p:par>
                            </p:childTnLst>
                          </p:cTn>
                        </p:par>
                        <p:par>
                          <p:cTn id="12" fill="hold">
                            <p:stCondLst>
                              <p:cond delay="1000"/>
                            </p:stCondLst>
                            <p:childTnLst>
                              <p:par>
                                <p:cTn id="13" presetID="53" presetClass="entr" presetSubtype="528" fill="hold" grpId="0" nodeType="afterEffect">
                                  <p:stCondLst>
                                    <p:cond delay="0"/>
                                  </p:stCondLst>
                                  <p:childTnLst>
                                    <p:set>
                                      <p:cBhvr>
                                        <p:cTn id="14" dur="1" fill="hold">
                                          <p:stCondLst>
                                            <p:cond delay="0"/>
                                          </p:stCondLst>
                                        </p:cTn>
                                        <p:tgtEl>
                                          <p:spTgt spid="40"/>
                                        </p:tgtEl>
                                        <p:attrNameLst>
                                          <p:attrName>style.visibility</p:attrName>
                                        </p:attrNameLst>
                                      </p:cBhvr>
                                      <p:to>
                                        <p:strVal val="visible"/>
                                      </p:to>
                                    </p:set>
                                    <p:anim calcmode="lin" valueType="num">
                                      <p:cBhvr>
                                        <p:cTn id="15" dur="500" fill="hold"/>
                                        <p:tgtEl>
                                          <p:spTgt spid="40"/>
                                        </p:tgtEl>
                                        <p:attrNameLst>
                                          <p:attrName>ppt_w</p:attrName>
                                        </p:attrNameLst>
                                      </p:cBhvr>
                                      <p:tavLst>
                                        <p:tav tm="0">
                                          <p:val>
                                            <p:fltVal val="0"/>
                                          </p:val>
                                        </p:tav>
                                        <p:tav tm="100000">
                                          <p:val>
                                            <p:strVal val="#ppt_w"/>
                                          </p:val>
                                        </p:tav>
                                      </p:tavLst>
                                    </p:anim>
                                    <p:anim calcmode="lin" valueType="num">
                                      <p:cBhvr>
                                        <p:cTn id="16" dur="500" fill="hold"/>
                                        <p:tgtEl>
                                          <p:spTgt spid="40"/>
                                        </p:tgtEl>
                                        <p:attrNameLst>
                                          <p:attrName>ppt_h</p:attrName>
                                        </p:attrNameLst>
                                      </p:cBhvr>
                                      <p:tavLst>
                                        <p:tav tm="0">
                                          <p:val>
                                            <p:fltVal val="0"/>
                                          </p:val>
                                        </p:tav>
                                        <p:tav tm="100000">
                                          <p:val>
                                            <p:strVal val="#ppt_h"/>
                                          </p:val>
                                        </p:tav>
                                      </p:tavLst>
                                    </p:anim>
                                    <p:animEffect transition="in" filter="fade">
                                      <p:cBhvr>
                                        <p:cTn id="17" dur="500"/>
                                        <p:tgtEl>
                                          <p:spTgt spid="40"/>
                                        </p:tgtEl>
                                      </p:cBhvr>
                                    </p:animEffect>
                                    <p:anim calcmode="lin" valueType="num">
                                      <p:cBhvr>
                                        <p:cTn id="18" dur="500" fill="hold"/>
                                        <p:tgtEl>
                                          <p:spTgt spid="40"/>
                                        </p:tgtEl>
                                        <p:attrNameLst>
                                          <p:attrName>ppt_x</p:attrName>
                                        </p:attrNameLst>
                                      </p:cBhvr>
                                      <p:tavLst>
                                        <p:tav tm="0">
                                          <p:val>
                                            <p:fltVal val="0.5"/>
                                          </p:val>
                                        </p:tav>
                                        <p:tav tm="100000">
                                          <p:val>
                                            <p:strVal val="#ppt_x"/>
                                          </p:val>
                                        </p:tav>
                                      </p:tavLst>
                                    </p:anim>
                                    <p:anim calcmode="lin" valueType="num">
                                      <p:cBhvr>
                                        <p:cTn id="19" dur="500" fill="hold"/>
                                        <p:tgtEl>
                                          <p:spTgt spid="40"/>
                                        </p:tgtEl>
                                        <p:attrNameLst>
                                          <p:attrName>ppt_y</p:attrName>
                                        </p:attrNameLst>
                                      </p:cBhvr>
                                      <p:tavLst>
                                        <p:tav tm="0">
                                          <p:val>
                                            <p:fltVal val="0.5"/>
                                          </p:val>
                                        </p:tav>
                                        <p:tav tm="100000">
                                          <p:val>
                                            <p:strVal val="#ppt_y"/>
                                          </p:val>
                                        </p:tav>
                                      </p:tavLst>
                                    </p:anim>
                                  </p:childTnLst>
                                </p:cTn>
                              </p:par>
                              <p:par>
                                <p:cTn id="20" presetID="53" presetClass="entr" presetSubtype="528" fill="hold" grpId="0" nodeType="with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p:cTn id="22" dur="500" fill="hold"/>
                                        <p:tgtEl>
                                          <p:spTgt spid="41"/>
                                        </p:tgtEl>
                                        <p:attrNameLst>
                                          <p:attrName>ppt_w</p:attrName>
                                        </p:attrNameLst>
                                      </p:cBhvr>
                                      <p:tavLst>
                                        <p:tav tm="0">
                                          <p:val>
                                            <p:fltVal val="0"/>
                                          </p:val>
                                        </p:tav>
                                        <p:tav tm="100000">
                                          <p:val>
                                            <p:strVal val="#ppt_w"/>
                                          </p:val>
                                        </p:tav>
                                      </p:tavLst>
                                    </p:anim>
                                    <p:anim calcmode="lin" valueType="num">
                                      <p:cBhvr>
                                        <p:cTn id="23" dur="500" fill="hold"/>
                                        <p:tgtEl>
                                          <p:spTgt spid="41"/>
                                        </p:tgtEl>
                                        <p:attrNameLst>
                                          <p:attrName>ppt_h</p:attrName>
                                        </p:attrNameLst>
                                      </p:cBhvr>
                                      <p:tavLst>
                                        <p:tav tm="0">
                                          <p:val>
                                            <p:fltVal val="0"/>
                                          </p:val>
                                        </p:tav>
                                        <p:tav tm="100000">
                                          <p:val>
                                            <p:strVal val="#ppt_h"/>
                                          </p:val>
                                        </p:tav>
                                      </p:tavLst>
                                    </p:anim>
                                    <p:animEffect transition="in" filter="fade">
                                      <p:cBhvr>
                                        <p:cTn id="24" dur="500"/>
                                        <p:tgtEl>
                                          <p:spTgt spid="41"/>
                                        </p:tgtEl>
                                      </p:cBhvr>
                                    </p:animEffect>
                                    <p:anim calcmode="lin" valueType="num">
                                      <p:cBhvr>
                                        <p:cTn id="25" dur="500" fill="hold"/>
                                        <p:tgtEl>
                                          <p:spTgt spid="41"/>
                                        </p:tgtEl>
                                        <p:attrNameLst>
                                          <p:attrName>ppt_x</p:attrName>
                                        </p:attrNameLst>
                                      </p:cBhvr>
                                      <p:tavLst>
                                        <p:tav tm="0">
                                          <p:val>
                                            <p:fltVal val="0.5"/>
                                          </p:val>
                                        </p:tav>
                                        <p:tav tm="100000">
                                          <p:val>
                                            <p:strVal val="#ppt_x"/>
                                          </p:val>
                                        </p:tav>
                                      </p:tavLst>
                                    </p:anim>
                                    <p:anim calcmode="lin" valueType="num">
                                      <p:cBhvr>
                                        <p:cTn id="26" dur="500" fill="hold"/>
                                        <p:tgtEl>
                                          <p:spTgt spid="41"/>
                                        </p:tgtEl>
                                        <p:attrNameLst>
                                          <p:attrName>ppt_y</p:attrName>
                                        </p:attrNameLst>
                                      </p:cBhvr>
                                      <p:tavLst>
                                        <p:tav tm="0">
                                          <p:val>
                                            <p:fltVal val="0.5"/>
                                          </p:val>
                                        </p:tav>
                                        <p:tav tm="100000">
                                          <p:val>
                                            <p:strVal val="#ppt_y"/>
                                          </p:val>
                                        </p:tav>
                                      </p:tavLst>
                                    </p:anim>
                                  </p:childTnLst>
                                </p:cTn>
                              </p:par>
                            </p:childTnLst>
                          </p:cTn>
                        </p:par>
                        <p:par>
                          <p:cTn id="27" fill="hold">
                            <p:stCondLst>
                              <p:cond delay="1500"/>
                            </p:stCondLst>
                            <p:childTnLst>
                              <p:par>
                                <p:cTn id="28" presetID="22" presetClass="entr" presetSubtype="1" fill="hold" grpId="0" nodeType="afterEffect">
                                  <p:stCondLst>
                                    <p:cond delay="0"/>
                                  </p:stCondLst>
                                  <p:childTnLst>
                                    <p:set>
                                      <p:cBhvr>
                                        <p:cTn id="29" dur="1" fill="hold">
                                          <p:stCondLst>
                                            <p:cond delay="0"/>
                                          </p:stCondLst>
                                        </p:cTn>
                                        <p:tgtEl>
                                          <p:spTgt spid="27"/>
                                        </p:tgtEl>
                                        <p:attrNameLst>
                                          <p:attrName>style.visibility</p:attrName>
                                        </p:attrNameLst>
                                      </p:cBhvr>
                                      <p:to>
                                        <p:strVal val="visible"/>
                                      </p:to>
                                    </p:set>
                                    <p:animEffect transition="in" filter="wipe(up)">
                                      <p:cBhvr>
                                        <p:cTn id="30" dur="500"/>
                                        <p:tgtEl>
                                          <p:spTgt spid="27"/>
                                        </p:tgtEl>
                                      </p:cBhvr>
                                    </p:animEffect>
                                  </p:childTnLst>
                                </p:cTn>
                              </p:par>
                            </p:childTnLst>
                          </p:cTn>
                        </p:par>
                        <p:par>
                          <p:cTn id="31" fill="hold">
                            <p:stCondLst>
                              <p:cond delay="2000"/>
                            </p:stCondLst>
                            <p:childTnLst>
                              <p:par>
                                <p:cTn id="32" presetID="22" presetClass="entr" presetSubtype="1" fill="hold" grpId="0" nodeType="afterEffect">
                                  <p:stCondLst>
                                    <p:cond delay="0"/>
                                  </p:stCondLst>
                                  <p:childTnLst>
                                    <p:set>
                                      <p:cBhvr>
                                        <p:cTn id="33" dur="1" fill="hold">
                                          <p:stCondLst>
                                            <p:cond delay="0"/>
                                          </p:stCondLst>
                                        </p:cTn>
                                        <p:tgtEl>
                                          <p:spTgt spid="39"/>
                                        </p:tgtEl>
                                        <p:attrNameLst>
                                          <p:attrName>style.visibility</p:attrName>
                                        </p:attrNameLst>
                                      </p:cBhvr>
                                      <p:to>
                                        <p:strVal val="visible"/>
                                      </p:to>
                                    </p:set>
                                    <p:animEffect transition="in" filter="wipe(up)">
                                      <p:cBhvr>
                                        <p:cTn id="34" dur="500"/>
                                        <p:tgtEl>
                                          <p:spTgt spid="39"/>
                                        </p:tgtEl>
                                      </p:cBhvr>
                                    </p:animEffect>
                                  </p:childTnLst>
                                </p:cTn>
                              </p:par>
                            </p:childTnLst>
                          </p:cTn>
                        </p:par>
                        <p:par>
                          <p:cTn id="35" fill="hold">
                            <p:stCondLst>
                              <p:cond delay="2500"/>
                            </p:stCondLst>
                            <p:childTnLst>
                              <p:par>
                                <p:cTn id="36" presetID="10" presetClass="entr" presetSubtype="0" fill="hold" grpId="0" nodeType="after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fade">
                                      <p:cBhvr>
                                        <p:cTn id="38" dur="500"/>
                                        <p:tgtEl>
                                          <p:spTgt spid="4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7"/>
                                        </p:tgtEl>
                                        <p:attrNameLst>
                                          <p:attrName>style.visibility</p:attrName>
                                        </p:attrNameLst>
                                      </p:cBhvr>
                                      <p:to>
                                        <p:strVal val="visible"/>
                                      </p:to>
                                    </p:set>
                                    <p:animEffect transition="in" filter="fade">
                                      <p:cBhvr>
                                        <p:cTn id="41" dur="500"/>
                                        <p:tgtEl>
                                          <p:spTgt spid="47"/>
                                        </p:tgtEl>
                                      </p:cBhvr>
                                    </p:animEffect>
                                  </p:childTnLst>
                                </p:cTn>
                              </p:par>
                              <p:par>
                                <p:cTn id="42" presetID="10" presetClass="entr" presetSubtype="0" fill="hold" grpId="0" nodeType="withEffect">
                                  <p:stCondLst>
                                    <p:cond delay="300"/>
                                  </p:stCondLst>
                                  <p:childTnLst>
                                    <p:set>
                                      <p:cBhvr>
                                        <p:cTn id="43" dur="1" fill="hold">
                                          <p:stCondLst>
                                            <p:cond delay="0"/>
                                          </p:stCondLst>
                                        </p:cTn>
                                        <p:tgtEl>
                                          <p:spTgt spid="42"/>
                                        </p:tgtEl>
                                        <p:attrNameLst>
                                          <p:attrName>style.visibility</p:attrName>
                                        </p:attrNameLst>
                                      </p:cBhvr>
                                      <p:to>
                                        <p:strVal val="visible"/>
                                      </p:to>
                                    </p:set>
                                    <p:animEffect transition="in" filter="fade">
                                      <p:cBhvr>
                                        <p:cTn id="44" dur="500"/>
                                        <p:tgtEl>
                                          <p:spTgt spid="42"/>
                                        </p:tgtEl>
                                      </p:cBhvr>
                                    </p:animEffect>
                                  </p:childTnLst>
                                </p:cTn>
                              </p:par>
                              <p:par>
                                <p:cTn id="45" presetID="10" presetClass="entr" presetSubtype="0" fill="hold" grpId="0" nodeType="withEffect">
                                  <p:stCondLst>
                                    <p:cond delay="300"/>
                                  </p:stCondLst>
                                  <p:childTnLst>
                                    <p:set>
                                      <p:cBhvr>
                                        <p:cTn id="46" dur="1" fill="hold">
                                          <p:stCondLst>
                                            <p:cond delay="0"/>
                                          </p:stCondLst>
                                        </p:cTn>
                                        <p:tgtEl>
                                          <p:spTgt spid="43"/>
                                        </p:tgtEl>
                                        <p:attrNameLst>
                                          <p:attrName>style.visibility</p:attrName>
                                        </p:attrNameLst>
                                      </p:cBhvr>
                                      <p:to>
                                        <p:strVal val="visible"/>
                                      </p:to>
                                    </p:set>
                                    <p:animEffect transition="in" filter="fade">
                                      <p:cBhvr>
                                        <p:cTn id="47" dur="500"/>
                                        <p:tgtEl>
                                          <p:spTgt spid="43"/>
                                        </p:tgtEl>
                                      </p:cBhvr>
                                    </p:animEffect>
                                  </p:childTnLst>
                                </p:cTn>
                              </p:par>
                              <p:par>
                                <p:cTn id="48" presetID="10" presetClass="entr" presetSubtype="0" fill="hold" grpId="0" nodeType="withEffect">
                                  <p:stCondLst>
                                    <p:cond delay="600"/>
                                  </p:stCondLst>
                                  <p:childTnLst>
                                    <p:set>
                                      <p:cBhvr>
                                        <p:cTn id="49" dur="1" fill="hold">
                                          <p:stCondLst>
                                            <p:cond delay="0"/>
                                          </p:stCondLst>
                                        </p:cTn>
                                        <p:tgtEl>
                                          <p:spTgt spid="45"/>
                                        </p:tgtEl>
                                        <p:attrNameLst>
                                          <p:attrName>style.visibility</p:attrName>
                                        </p:attrNameLst>
                                      </p:cBhvr>
                                      <p:to>
                                        <p:strVal val="visible"/>
                                      </p:to>
                                    </p:set>
                                    <p:animEffect transition="in" filter="fade">
                                      <p:cBhvr>
                                        <p:cTn id="50" dur="500"/>
                                        <p:tgtEl>
                                          <p:spTgt spid="45"/>
                                        </p:tgtEl>
                                      </p:cBhvr>
                                    </p:animEffect>
                                  </p:childTnLst>
                                </p:cTn>
                              </p:par>
                              <p:par>
                                <p:cTn id="51" presetID="10" presetClass="entr" presetSubtype="0" fill="hold" grpId="0" nodeType="withEffect">
                                  <p:stCondLst>
                                    <p:cond delay="600"/>
                                  </p:stCondLst>
                                  <p:childTnLst>
                                    <p:set>
                                      <p:cBhvr>
                                        <p:cTn id="52" dur="1" fill="hold">
                                          <p:stCondLst>
                                            <p:cond delay="0"/>
                                          </p:stCondLst>
                                        </p:cTn>
                                        <p:tgtEl>
                                          <p:spTgt spid="48"/>
                                        </p:tgtEl>
                                        <p:attrNameLst>
                                          <p:attrName>style.visibility</p:attrName>
                                        </p:attrNameLst>
                                      </p:cBhvr>
                                      <p:to>
                                        <p:strVal val="visible"/>
                                      </p:to>
                                    </p:set>
                                    <p:animEffect transition="in" filter="fade">
                                      <p:cBhvr>
                                        <p:cTn id="53" dur="500"/>
                                        <p:tgtEl>
                                          <p:spTgt spid="48"/>
                                        </p:tgtEl>
                                      </p:cBhvr>
                                    </p:animEffect>
                                  </p:childTnLst>
                                </p:cTn>
                              </p:par>
                              <p:par>
                                <p:cTn id="54" presetID="10" presetClass="entr" presetSubtype="0" fill="hold" grpId="0" nodeType="withEffect">
                                  <p:stCondLst>
                                    <p:cond delay="900"/>
                                  </p:stCondLst>
                                  <p:childTnLst>
                                    <p:set>
                                      <p:cBhvr>
                                        <p:cTn id="55" dur="1" fill="hold">
                                          <p:stCondLst>
                                            <p:cond delay="0"/>
                                          </p:stCondLst>
                                        </p:cTn>
                                        <p:tgtEl>
                                          <p:spTgt spid="46"/>
                                        </p:tgtEl>
                                        <p:attrNameLst>
                                          <p:attrName>style.visibility</p:attrName>
                                        </p:attrNameLst>
                                      </p:cBhvr>
                                      <p:to>
                                        <p:strVal val="visible"/>
                                      </p:to>
                                    </p:set>
                                    <p:animEffect transition="in" filter="fade">
                                      <p:cBhvr>
                                        <p:cTn id="56" dur="500"/>
                                        <p:tgtEl>
                                          <p:spTgt spid="46"/>
                                        </p:tgtEl>
                                      </p:cBhvr>
                                    </p:animEffect>
                                  </p:childTnLst>
                                </p:cTn>
                              </p:par>
                              <p:par>
                                <p:cTn id="57" presetID="10" presetClass="entr" presetSubtype="0" fill="hold" grpId="0" nodeType="withEffect">
                                  <p:stCondLst>
                                    <p:cond delay="900"/>
                                  </p:stCondLst>
                                  <p:childTnLst>
                                    <p:set>
                                      <p:cBhvr>
                                        <p:cTn id="58" dur="1" fill="hold">
                                          <p:stCondLst>
                                            <p:cond delay="0"/>
                                          </p:stCondLst>
                                        </p:cTn>
                                        <p:tgtEl>
                                          <p:spTgt spid="49"/>
                                        </p:tgtEl>
                                        <p:attrNameLst>
                                          <p:attrName>style.visibility</p:attrName>
                                        </p:attrNameLst>
                                      </p:cBhvr>
                                      <p:to>
                                        <p:strVal val="visible"/>
                                      </p:to>
                                    </p:set>
                                    <p:animEffect transition="in" filter="fade">
                                      <p:cBhvr>
                                        <p:cTn id="59"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7" grpId="0" animBg="1"/>
      <p:bldP spid="39" grpId="0"/>
      <p:bldP spid="40" grpId="0" animBg="1"/>
      <p:bldP spid="41" grpId="0" animBg="1"/>
      <p:bldP spid="42" grpId="0" animBg="1"/>
      <p:bldP spid="43" grpId="0"/>
      <p:bldP spid="44" grpId="0" animBg="1"/>
      <p:bldP spid="45" grpId="0" animBg="1"/>
      <p:bldP spid="46" grpId="0" animBg="1"/>
      <p:bldP spid="47" grpId="0"/>
      <p:bldP spid="48" grpId="0"/>
      <p:bldP spid="4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452"/>
          <p:cNvSpPr/>
          <p:nvPr/>
        </p:nvSpPr>
        <p:spPr>
          <a:xfrm>
            <a:off x="854075" y="2165350"/>
            <a:ext cx="1719580" cy="2611120"/>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3" name="Shape 1454"/>
          <p:cNvSpPr/>
          <p:nvPr/>
        </p:nvSpPr>
        <p:spPr>
          <a:xfrm>
            <a:off x="2764790" y="2165350"/>
            <a:ext cx="1719580" cy="2610485"/>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4" name="Shape 1456"/>
          <p:cNvSpPr/>
          <p:nvPr/>
        </p:nvSpPr>
        <p:spPr>
          <a:xfrm>
            <a:off x="4659630" y="2165350"/>
            <a:ext cx="1719580" cy="2610485"/>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5" name="Shape 1458"/>
          <p:cNvSpPr/>
          <p:nvPr/>
        </p:nvSpPr>
        <p:spPr>
          <a:xfrm>
            <a:off x="6570345" y="2165350"/>
            <a:ext cx="1719580" cy="2610485"/>
          </a:xfrm>
          <a:prstGeom prst="roundRect">
            <a:avLst>
              <a:gd name="adj" fmla="val 6924"/>
            </a:avLst>
          </a:prstGeom>
          <a:ln w="12700">
            <a:solidFill>
              <a:srgbClr val="A6AAA9"/>
            </a:solidFill>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6" name="Shape 1460"/>
          <p:cNvSpPr/>
          <p:nvPr/>
        </p:nvSpPr>
        <p:spPr>
          <a:xfrm>
            <a:off x="1037178" y="900106"/>
            <a:ext cx="1265859" cy="126585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grpSp>
        <p:nvGrpSpPr>
          <p:cNvPr id="7" name="Group 20"/>
          <p:cNvGrpSpPr/>
          <p:nvPr/>
        </p:nvGrpSpPr>
        <p:grpSpPr>
          <a:xfrm>
            <a:off x="1026816" y="1566550"/>
            <a:ext cx="355513" cy="355513"/>
            <a:chOff x="1369087" y="2088729"/>
            <a:chExt cx="474017" cy="474016"/>
          </a:xfrm>
        </p:grpSpPr>
        <p:sp>
          <p:nvSpPr>
            <p:cNvPr id="8" name="Shape 1463"/>
            <p:cNvSpPr/>
            <p:nvPr/>
          </p:nvSpPr>
          <p:spPr>
            <a:xfrm>
              <a:off x="1369087" y="2088729"/>
              <a:ext cx="474017" cy="47401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CDEE0"/>
            </a:solidFill>
            <a:ln w="12700">
              <a:miter lim="400000"/>
            </a:ln>
          </p:spPr>
          <p:txBody>
            <a:bodyPr lIns="19050" tIns="19050" rIns="19050" bIns="19050" anchor="ctr"/>
            <a:lstStyle/>
            <a:p>
              <a:pPr lvl="0"/>
              <a:endParaRPr sz="1300">
                <a:latin typeface="微软雅黑" panose="020B0503020204020204" pitchFamily="34" charset="-122"/>
                <a:ea typeface="微软雅黑" panose="020B0503020204020204" pitchFamily="34" charset="-122"/>
              </a:endParaRPr>
            </a:p>
          </p:txBody>
        </p:sp>
        <p:sp>
          <p:nvSpPr>
            <p:cNvPr id="9" name="Shape 1464"/>
            <p:cNvSpPr/>
            <p:nvPr/>
          </p:nvSpPr>
          <p:spPr>
            <a:xfrm>
              <a:off x="1477567" y="2232573"/>
              <a:ext cx="231656" cy="186335"/>
            </a:xfrm>
            <a:custGeom>
              <a:avLst/>
              <a:gdLst/>
              <a:ahLst/>
              <a:cxnLst>
                <a:cxn ang="0">
                  <a:pos x="wd2" y="hd2"/>
                </a:cxn>
                <a:cxn ang="5400000">
                  <a:pos x="wd2" y="hd2"/>
                </a:cxn>
                <a:cxn ang="10800000">
                  <a:pos x="wd2" y="hd2"/>
                </a:cxn>
                <a:cxn ang="16200000">
                  <a:pos x="wd2" y="hd2"/>
                </a:cxn>
              </a:cxnLst>
              <a:rect l="0" t="0" r="r" b="b"/>
              <a:pathLst>
                <a:path w="21400" h="21363" extrusionOk="0">
                  <a:moveTo>
                    <a:pt x="7274" y="21020"/>
                  </a:moveTo>
                  <a:cubicBezTo>
                    <a:pt x="7274" y="21376"/>
                    <a:pt x="7435" y="21475"/>
                    <a:pt x="7659" y="21222"/>
                  </a:cubicBezTo>
                  <a:cubicBezTo>
                    <a:pt x="7951" y="20894"/>
                    <a:pt x="10973" y="17529"/>
                    <a:pt x="10973" y="17529"/>
                  </a:cubicBezTo>
                  <a:lnTo>
                    <a:pt x="7274" y="15153"/>
                  </a:lnTo>
                  <a:cubicBezTo>
                    <a:pt x="7274" y="15153"/>
                    <a:pt x="7274" y="21020"/>
                    <a:pt x="7274" y="21020"/>
                  </a:cubicBezTo>
                  <a:close/>
                  <a:moveTo>
                    <a:pt x="20812" y="50"/>
                  </a:moveTo>
                  <a:cubicBezTo>
                    <a:pt x="20412" y="224"/>
                    <a:pt x="667" y="8860"/>
                    <a:pt x="277" y="9030"/>
                  </a:cubicBezTo>
                  <a:cubicBezTo>
                    <a:pt x="-53" y="9174"/>
                    <a:pt x="-126" y="9528"/>
                    <a:pt x="266" y="9723"/>
                  </a:cubicBezTo>
                  <a:cubicBezTo>
                    <a:pt x="733" y="9955"/>
                    <a:pt x="4681" y="11919"/>
                    <a:pt x="4681" y="11919"/>
                  </a:cubicBezTo>
                  <a:lnTo>
                    <a:pt x="4681" y="11919"/>
                  </a:lnTo>
                  <a:lnTo>
                    <a:pt x="7298" y="13221"/>
                  </a:lnTo>
                  <a:cubicBezTo>
                    <a:pt x="7298" y="13221"/>
                    <a:pt x="19903" y="1732"/>
                    <a:pt x="20073" y="1577"/>
                  </a:cubicBezTo>
                  <a:cubicBezTo>
                    <a:pt x="20246" y="1420"/>
                    <a:pt x="20443" y="1713"/>
                    <a:pt x="20319" y="1881"/>
                  </a:cubicBezTo>
                  <a:cubicBezTo>
                    <a:pt x="20194" y="2050"/>
                    <a:pt x="11163" y="14170"/>
                    <a:pt x="11163" y="14170"/>
                  </a:cubicBezTo>
                  <a:cubicBezTo>
                    <a:pt x="11163" y="14170"/>
                    <a:pt x="11163" y="14170"/>
                    <a:pt x="11163" y="14171"/>
                  </a:cubicBezTo>
                  <a:lnTo>
                    <a:pt x="10637" y="14898"/>
                  </a:lnTo>
                  <a:lnTo>
                    <a:pt x="11333" y="15363"/>
                  </a:lnTo>
                  <a:lnTo>
                    <a:pt x="11333" y="15363"/>
                  </a:lnTo>
                  <a:cubicBezTo>
                    <a:pt x="11333" y="15363"/>
                    <a:pt x="16742" y="18976"/>
                    <a:pt x="17127" y="19234"/>
                  </a:cubicBezTo>
                  <a:cubicBezTo>
                    <a:pt x="17464" y="19459"/>
                    <a:pt x="17904" y="19272"/>
                    <a:pt x="18001" y="18750"/>
                  </a:cubicBezTo>
                  <a:cubicBezTo>
                    <a:pt x="18117" y="18135"/>
                    <a:pt x="21310" y="1052"/>
                    <a:pt x="21382" y="671"/>
                  </a:cubicBezTo>
                  <a:cubicBezTo>
                    <a:pt x="21474" y="177"/>
                    <a:pt x="21211" y="-125"/>
                    <a:pt x="20812" y="50"/>
                  </a:cubicBezTo>
                  <a:close/>
                </a:path>
              </a:pathLst>
            </a:custGeom>
            <a:solidFill>
              <a:schemeClr val="accent1"/>
            </a:solidFill>
            <a:ln w="12700">
              <a:miter lim="400000"/>
            </a:ln>
          </p:spPr>
          <p:txBody>
            <a:bodyPr lIns="0" tIns="0" rIns="0" bIns="0" anchor="ctr"/>
            <a:lstStyle/>
            <a:p>
              <a:pPr lvl="0"/>
              <a:endParaRPr sz="1300">
                <a:latin typeface="微软雅黑" panose="020B0503020204020204" pitchFamily="34" charset="-122"/>
                <a:ea typeface="微软雅黑" panose="020B0503020204020204" pitchFamily="34" charset="-122"/>
              </a:endParaRPr>
            </a:p>
          </p:txBody>
        </p:sp>
      </p:grpSp>
      <p:sp>
        <p:nvSpPr>
          <p:cNvPr id="10" name="Shape 1465"/>
          <p:cNvSpPr/>
          <p:nvPr/>
        </p:nvSpPr>
        <p:spPr>
          <a:xfrm>
            <a:off x="2860046" y="844226"/>
            <a:ext cx="1265859" cy="126585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sp>
        <p:nvSpPr>
          <p:cNvPr id="11" name="Shape 1468"/>
          <p:cNvSpPr/>
          <p:nvPr/>
        </p:nvSpPr>
        <p:spPr>
          <a:xfrm>
            <a:off x="4806709" y="866554"/>
            <a:ext cx="1263266" cy="126326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sp>
        <p:nvSpPr>
          <p:cNvPr id="12" name="Shape 1471"/>
          <p:cNvSpPr/>
          <p:nvPr/>
        </p:nvSpPr>
        <p:spPr>
          <a:xfrm>
            <a:off x="6765523" y="899497"/>
            <a:ext cx="1263266" cy="126326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wrap="square" lIns="14288" tIns="14288" rIns="14288" bIns="14288" numCol="1" anchor="ctr">
            <a:noAutofit/>
          </a:bodyPr>
          <a:lstStyle/>
          <a:p>
            <a:pPr lvl="0"/>
            <a:endParaRPr sz="1300">
              <a:latin typeface="微软雅黑" panose="020B0503020204020204" pitchFamily="34" charset="-122"/>
              <a:ea typeface="微软雅黑" panose="020B0503020204020204" pitchFamily="34" charset="-122"/>
            </a:endParaRPr>
          </a:p>
        </p:txBody>
      </p:sp>
      <p:grpSp>
        <p:nvGrpSpPr>
          <p:cNvPr id="13" name="Group 32"/>
          <p:cNvGrpSpPr/>
          <p:nvPr/>
        </p:nvGrpSpPr>
        <p:grpSpPr>
          <a:xfrm>
            <a:off x="2929943" y="1566549"/>
            <a:ext cx="355513" cy="355513"/>
            <a:chOff x="3906591" y="2088732"/>
            <a:chExt cx="474017" cy="474017"/>
          </a:xfrm>
        </p:grpSpPr>
        <p:sp>
          <p:nvSpPr>
            <p:cNvPr id="14" name="Shape 1474"/>
            <p:cNvSpPr/>
            <p:nvPr/>
          </p:nvSpPr>
          <p:spPr>
            <a:xfrm>
              <a:off x="3906591" y="2088732"/>
              <a:ext cx="474017" cy="47401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a:miter lim="400000"/>
            </a:ln>
          </p:spPr>
          <p:txBody>
            <a:bodyPr lIns="19050" tIns="19050" rIns="19050" bIns="19050" anchor="ctr"/>
            <a:lstStyle/>
            <a:p>
              <a:pPr lvl="0"/>
              <a:endParaRPr sz="1300">
                <a:latin typeface="微软雅黑" panose="020B0503020204020204" pitchFamily="34" charset="-122"/>
                <a:ea typeface="微软雅黑" panose="020B0503020204020204" pitchFamily="34" charset="-122"/>
              </a:endParaRPr>
            </a:p>
          </p:txBody>
        </p:sp>
        <p:grpSp>
          <p:nvGrpSpPr>
            <p:cNvPr id="15" name="Group 1479"/>
            <p:cNvGrpSpPr/>
            <p:nvPr/>
          </p:nvGrpSpPr>
          <p:grpSpPr>
            <a:xfrm>
              <a:off x="4031314" y="2211790"/>
              <a:ext cx="199171" cy="186335"/>
              <a:chOff x="0" y="0"/>
              <a:chExt cx="398340" cy="372667"/>
            </a:xfrm>
          </p:grpSpPr>
          <p:sp>
            <p:nvSpPr>
              <p:cNvPr id="16" name="Shape 1477"/>
              <p:cNvSpPr/>
              <p:nvPr/>
            </p:nvSpPr>
            <p:spPr>
              <a:xfrm>
                <a:off x="0" y="0"/>
                <a:ext cx="346395" cy="241984"/>
              </a:xfrm>
              <a:custGeom>
                <a:avLst/>
                <a:gdLst/>
                <a:ahLst/>
                <a:cxnLst>
                  <a:cxn ang="0">
                    <a:pos x="wd2" y="hd2"/>
                  </a:cxn>
                  <a:cxn ang="5400000">
                    <a:pos x="wd2" y="hd2"/>
                  </a:cxn>
                  <a:cxn ang="10800000">
                    <a:pos x="wd2" y="hd2"/>
                  </a:cxn>
                  <a:cxn ang="16200000">
                    <a:pos x="wd2" y="hd2"/>
                  </a:cxn>
                </a:cxnLst>
                <a:rect l="0" t="0" r="r" b="b"/>
                <a:pathLst>
                  <a:path w="21474" h="21420" extrusionOk="0">
                    <a:moveTo>
                      <a:pt x="21474" y="11049"/>
                    </a:moveTo>
                    <a:lnTo>
                      <a:pt x="18909" y="958"/>
                    </a:lnTo>
                    <a:cubicBezTo>
                      <a:pt x="18720" y="217"/>
                      <a:pt x="18164" y="-180"/>
                      <a:pt x="17669" y="79"/>
                    </a:cubicBezTo>
                    <a:lnTo>
                      <a:pt x="618" y="8962"/>
                    </a:lnTo>
                    <a:cubicBezTo>
                      <a:pt x="123" y="9221"/>
                      <a:pt x="-126" y="10036"/>
                      <a:pt x="64" y="10782"/>
                    </a:cubicBezTo>
                    <a:lnTo>
                      <a:pt x="2769" y="21420"/>
                    </a:lnTo>
                    <a:lnTo>
                      <a:pt x="2769" y="15715"/>
                    </a:lnTo>
                    <a:cubicBezTo>
                      <a:pt x="2769" y="13145"/>
                      <a:pt x="4209" y="11049"/>
                      <a:pt x="5979" y="11049"/>
                    </a:cubicBezTo>
                    <a:lnTo>
                      <a:pt x="10484" y="11049"/>
                    </a:lnTo>
                    <a:lnTo>
                      <a:pt x="15858" y="5663"/>
                    </a:lnTo>
                    <a:lnTo>
                      <a:pt x="18967" y="11049"/>
                    </a:lnTo>
                    <a:cubicBezTo>
                      <a:pt x="18967" y="11049"/>
                      <a:pt x="21474" y="11049"/>
                      <a:pt x="21474" y="11049"/>
                    </a:cubicBezTo>
                    <a:close/>
                  </a:path>
                </a:pathLst>
              </a:custGeom>
              <a:solidFill>
                <a:schemeClr val="accent1"/>
              </a:solidFill>
              <a:ln w="12700" cap="flat">
                <a:noFill/>
                <a:miter lim="400000"/>
              </a:ln>
              <a:effectLst/>
            </p:spPr>
            <p:txBody>
              <a:bodyPr wrap="square" lIns="0" tIns="0" rIns="0" bIns="0" numCol="1" anchor="ctr">
                <a:noAutofit/>
              </a:bodyPr>
              <a:lstStyle/>
              <a:p>
                <a:pPr lvl="0"/>
                <a:endParaRPr sz="1300">
                  <a:latin typeface="微软雅黑" panose="020B0503020204020204" pitchFamily="34" charset="-122"/>
                  <a:ea typeface="微软雅黑" panose="020B0503020204020204" pitchFamily="34" charset="-122"/>
                </a:endParaRPr>
              </a:p>
            </p:txBody>
          </p:sp>
          <p:sp>
            <p:nvSpPr>
              <p:cNvPr id="17" name="Shape 1478"/>
              <p:cNvSpPr/>
              <p:nvPr/>
            </p:nvSpPr>
            <p:spPr>
              <a:xfrm>
                <a:off x="74826" y="149651"/>
                <a:ext cx="323515" cy="223017"/>
              </a:xfrm>
              <a:custGeom>
                <a:avLst/>
                <a:gdLst/>
                <a:ahLst/>
                <a:cxnLst>
                  <a:cxn ang="0">
                    <a:pos x="wd2" y="hd2"/>
                  </a:cxn>
                  <a:cxn ang="5400000">
                    <a:pos x="wd2" y="hd2"/>
                  </a:cxn>
                  <a:cxn ang="10800000">
                    <a:pos x="wd2" y="hd2"/>
                  </a:cxn>
                  <a:cxn ang="16200000">
                    <a:pos x="wd2" y="hd2"/>
                  </a:cxn>
                </a:cxnLst>
                <a:rect l="0" t="0" r="r" b="b"/>
                <a:pathLst>
                  <a:path w="21600" h="21600" extrusionOk="0">
                    <a:moveTo>
                      <a:pt x="20571" y="0"/>
                    </a:moveTo>
                    <a:lnTo>
                      <a:pt x="1028" y="0"/>
                    </a:lnTo>
                    <a:cubicBezTo>
                      <a:pt x="460" y="0"/>
                      <a:pt x="0" y="708"/>
                      <a:pt x="0" y="1571"/>
                    </a:cubicBezTo>
                    <a:lnTo>
                      <a:pt x="0" y="20029"/>
                    </a:lnTo>
                    <a:cubicBezTo>
                      <a:pt x="0" y="20897"/>
                      <a:pt x="460" y="21600"/>
                      <a:pt x="1028" y="21600"/>
                    </a:cubicBezTo>
                    <a:lnTo>
                      <a:pt x="20571" y="21600"/>
                    </a:lnTo>
                    <a:cubicBezTo>
                      <a:pt x="21140" y="21600"/>
                      <a:pt x="21600" y="20897"/>
                      <a:pt x="21600" y="20029"/>
                    </a:cubicBezTo>
                    <a:lnTo>
                      <a:pt x="21600" y="1571"/>
                    </a:lnTo>
                    <a:cubicBezTo>
                      <a:pt x="21600" y="708"/>
                      <a:pt x="21140" y="0"/>
                      <a:pt x="20571" y="0"/>
                    </a:cubicBezTo>
                    <a:close/>
                  </a:path>
                </a:pathLst>
              </a:custGeom>
              <a:solidFill>
                <a:schemeClr val="accent1"/>
              </a:solidFill>
              <a:ln w="12700" cap="flat">
                <a:noFill/>
                <a:miter lim="400000"/>
              </a:ln>
              <a:effectLst/>
            </p:spPr>
            <p:txBody>
              <a:bodyPr wrap="square" lIns="0" tIns="0" rIns="0" bIns="0" numCol="1" anchor="ctr">
                <a:noAutofit/>
              </a:bodyPr>
              <a:lstStyle/>
              <a:p>
                <a:pPr lvl="0"/>
                <a:endParaRPr sz="1300">
                  <a:latin typeface="微软雅黑" panose="020B0503020204020204" pitchFamily="34" charset="-122"/>
                  <a:ea typeface="微软雅黑" panose="020B0503020204020204" pitchFamily="34" charset="-122"/>
                </a:endParaRPr>
              </a:p>
            </p:txBody>
          </p:sp>
        </p:grpSp>
      </p:grpSp>
      <p:grpSp>
        <p:nvGrpSpPr>
          <p:cNvPr id="18" name="Group 40"/>
          <p:cNvGrpSpPr/>
          <p:nvPr/>
        </p:nvGrpSpPr>
        <p:grpSpPr>
          <a:xfrm>
            <a:off x="6746224" y="1566549"/>
            <a:ext cx="355513" cy="355513"/>
            <a:chOff x="8994965" y="2088732"/>
            <a:chExt cx="474017" cy="474017"/>
          </a:xfrm>
        </p:grpSpPr>
        <p:sp>
          <p:nvSpPr>
            <p:cNvPr id="19" name="Shape 1476"/>
            <p:cNvSpPr/>
            <p:nvPr/>
          </p:nvSpPr>
          <p:spPr>
            <a:xfrm>
              <a:off x="8994965" y="2088732"/>
              <a:ext cx="474017" cy="47401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a:miter lim="400000"/>
            </a:ln>
          </p:spPr>
          <p:txBody>
            <a:bodyPr lIns="19050" tIns="19050" rIns="19050" bIns="19050" anchor="ctr"/>
            <a:lstStyle/>
            <a:p>
              <a:pPr lvl="0"/>
              <a:endParaRPr sz="1300">
                <a:latin typeface="微软雅黑" panose="020B0503020204020204" pitchFamily="34" charset="-122"/>
                <a:ea typeface="微软雅黑" panose="020B0503020204020204" pitchFamily="34" charset="-122"/>
              </a:endParaRPr>
            </a:p>
          </p:txBody>
        </p:sp>
        <p:sp>
          <p:nvSpPr>
            <p:cNvPr id="20" name="Shape 1481"/>
            <p:cNvSpPr/>
            <p:nvPr/>
          </p:nvSpPr>
          <p:spPr>
            <a:xfrm>
              <a:off x="9132223" y="2211790"/>
              <a:ext cx="194606" cy="186335"/>
            </a:xfrm>
            <a:custGeom>
              <a:avLst/>
              <a:gdLst/>
              <a:ahLst/>
              <a:cxnLst>
                <a:cxn ang="0">
                  <a:pos x="wd2" y="hd2"/>
                </a:cxn>
                <a:cxn ang="5400000">
                  <a:pos x="wd2" y="hd2"/>
                </a:cxn>
                <a:cxn ang="10800000">
                  <a:pos x="wd2" y="hd2"/>
                </a:cxn>
                <a:cxn ang="16200000">
                  <a:pos x="wd2" y="hd2"/>
                </a:cxn>
              </a:cxnLst>
              <a:rect l="0" t="0" r="r" b="b"/>
              <a:pathLst>
                <a:path w="21600" h="21600" extrusionOk="0">
                  <a:moveTo>
                    <a:pt x="16913" y="16137"/>
                  </a:moveTo>
                  <a:cubicBezTo>
                    <a:pt x="14080" y="15059"/>
                    <a:pt x="13176" y="14150"/>
                    <a:pt x="13176" y="12203"/>
                  </a:cubicBezTo>
                  <a:cubicBezTo>
                    <a:pt x="13176" y="11034"/>
                    <a:pt x="14040" y="11415"/>
                    <a:pt x="14419" y="9274"/>
                  </a:cubicBezTo>
                  <a:cubicBezTo>
                    <a:pt x="14577" y="8387"/>
                    <a:pt x="15341" y="9261"/>
                    <a:pt x="15487" y="7233"/>
                  </a:cubicBezTo>
                  <a:cubicBezTo>
                    <a:pt x="15487" y="6425"/>
                    <a:pt x="15071" y="6224"/>
                    <a:pt x="15071" y="6224"/>
                  </a:cubicBezTo>
                  <a:cubicBezTo>
                    <a:pt x="15071" y="6224"/>
                    <a:pt x="15283" y="5028"/>
                    <a:pt x="15366" y="4109"/>
                  </a:cubicBezTo>
                  <a:cubicBezTo>
                    <a:pt x="15468" y="2962"/>
                    <a:pt x="14731" y="0"/>
                    <a:pt x="10800" y="0"/>
                  </a:cubicBezTo>
                  <a:cubicBezTo>
                    <a:pt x="6869" y="0"/>
                    <a:pt x="6131" y="2962"/>
                    <a:pt x="6234" y="4109"/>
                  </a:cubicBezTo>
                  <a:cubicBezTo>
                    <a:pt x="6317" y="5028"/>
                    <a:pt x="6529" y="6224"/>
                    <a:pt x="6529" y="6224"/>
                  </a:cubicBezTo>
                  <a:cubicBezTo>
                    <a:pt x="6529" y="6224"/>
                    <a:pt x="6113" y="6425"/>
                    <a:pt x="6113" y="7233"/>
                  </a:cubicBezTo>
                  <a:cubicBezTo>
                    <a:pt x="6258" y="9261"/>
                    <a:pt x="7022" y="8387"/>
                    <a:pt x="7179" y="9274"/>
                  </a:cubicBezTo>
                  <a:cubicBezTo>
                    <a:pt x="7560" y="11415"/>
                    <a:pt x="8424" y="11034"/>
                    <a:pt x="8424" y="12203"/>
                  </a:cubicBezTo>
                  <a:cubicBezTo>
                    <a:pt x="8424" y="14150"/>
                    <a:pt x="7520" y="15059"/>
                    <a:pt x="4687" y="16137"/>
                  </a:cubicBezTo>
                  <a:cubicBezTo>
                    <a:pt x="1846" y="17219"/>
                    <a:pt x="0" y="18321"/>
                    <a:pt x="0" y="19073"/>
                  </a:cubicBezTo>
                  <a:cubicBezTo>
                    <a:pt x="0" y="19825"/>
                    <a:pt x="0" y="21600"/>
                    <a:pt x="0" y="21600"/>
                  </a:cubicBezTo>
                  <a:lnTo>
                    <a:pt x="10800" y="21600"/>
                  </a:lnTo>
                  <a:lnTo>
                    <a:pt x="21600" y="21600"/>
                  </a:lnTo>
                  <a:cubicBezTo>
                    <a:pt x="21600" y="21600"/>
                    <a:pt x="21600" y="19825"/>
                    <a:pt x="21600" y="19073"/>
                  </a:cubicBezTo>
                  <a:cubicBezTo>
                    <a:pt x="21600" y="18321"/>
                    <a:pt x="19754" y="17219"/>
                    <a:pt x="16913" y="16137"/>
                  </a:cubicBezTo>
                  <a:close/>
                </a:path>
              </a:pathLst>
            </a:custGeom>
            <a:solidFill>
              <a:schemeClr val="accent1"/>
            </a:solidFill>
            <a:ln w="12700">
              <a:miter lim="400000"/>
            </a:ln>
          </p:spPr>
          <p:txBody>
            <a:bodyPr lIns="0" tIns="0" rIns="0" bIns="0" anchor="ctr"/>
            <a:lstStyle/>
            <a:p>
              <a:pPr lvl="0"/>
              <a:endParaRPr sz="1300">
                <a:latin typeface="微软雅黑" panose="020B0503020204020204" pitchFamily="34" charset="-122"/>
                <a:ea typeface="微软雅黑" panose="020B0503020204020204" pitchFamily="34" charset="-122"/>
              </a:endParaRPr>
            </a:p>
          </p:txBody>
        </p:sp>
      </p:grpSp>
      <p:sp>
        <p:nvSpPr>
          <p:cNvPr id="21" name="Text Placeholder 5"/>
          <p:cNvSpPr txBox="1"/>
          <p:nvPr/>
        </p:nvSpPr>
        <p:spPr>
          <a:xfrm>
            <a:off x="1074386" y="1281404"/>
            <a:ext cx="1274115" cy="433415"/>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400" b="1" dirty="0">
                <a:solidFill>
                  <a:schemeClr val="bg1"/>
                </a:solidFill>
                <a:latin typeface="微软雅黑" panose="020B0503020204020204" pitchFamily="34" charset="-122"/>
                <a:ea typeface="微软雅黑" panose="020B0503020204020204" pitchFamily="34" charset="-122"/>
              </a:rPr>
              <a:t>经济可行性</a:t>
            </a:r>
          </a:p>
        </p:txBody>
      </p:sp>
      <p:sp>
        <p:nvSpPr>
          <p:cNvPr id="22" name="Text Placeholder 6"/>
          <p:cNvSpPr txBox="1"/>
          <p:nvPr/>
        </p:nvSpPr>
        <p:spPr>
          <a:xfrm>
            <a:off x="943244" y="3006179"/>
            <a:ext cx="1540524" cy="850643"/>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just">
              <a:lnSpc>
                <a:spcPct val="120000"/>
              </a:lnSpc>
              <a:buNone/>
            </a:pPr>
            <a:r>
              <a:rPr sz="1050" dirty="0">
                <a:solidFill>
                  <a:schemeClr val="tx1">
                    <a:lumMod val="75000"/>
                    <a:lumOff val="25000"/>
                  </a:schemeClr>
                </a:solidFill>
                <a:latin typeface="微软雅黑" panose="020B0503020204020204" pitchFamily="34" charset="-122"/>
                <a:ea typeface="微软雅黑" panose="020B0503020204020204" pitchFamily="34" charset="-122"/>
              </a:rPr>
              <a:t>丛经济效益来看，软件的开发成本不大。系统开发，运行所需的费用是比较低的。</a:t>
            </a:r>
          </a:p>
          <a:p>
            <a:pPr marL="0" indent="0" algn="just">
              <a:lnSpc>
                <a:spcPct val="120000"/>
              </a:lnSpc>
              <a:buNone/>
            </a:pPr>
            <a:r>
              <a:rPr sz="1050" dirty="0">
                <a:solidFill>
                  <a:schemeClr val="tx1">
                    <a:lumMod val="75000"/>
                    <a:lumOff val="25000"/>
                  </a:schemeClr>
                </a:solidFill>
                <a:latin typeface="微软雅黑" panose="020B0503020204020204" pitchFamily="34" charset="-122"/>
                <a:ea typeface="微软雅黑" panose="020B0503020204020204" pitchFamily="34" charset="-122"/>
              </a:rPr>
              <a:t>而在收益上，除了我们自身经验的增长，我们更期待能给同学们在校园饮食生活上带来便利，节约一些不必要的时间浪费。共同探索西电内最受欢迎的美食餐点。总体来看，收益是远大于成本的。</a:t>
            </a:r>
          </a:p>
        </p:txBody>
      </p:sp>
      <p:sp>
        <p:nvSpPr>
          <p:cNvPr id="23" name="Text Placeholder 5"/>
          <p:cNvSpPr txBox="1"/>
          <p:nvPr/>
        </p:nvSpPr>
        <p:spPr>
          <a:xfrm>
            <a:off x="2984941" y="1275689"/>
            <a:ext cx="1184986" cy="43341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400" b="1" dirty="0">
                <a:solidFill>
                  <a:schemeClr val="bg1"/>
                </a:solidFill>
                <a:latin typeface="微软雅黑" panose="020B0503020204020204" pitchFamily="34" charset="-122"/>
                <a:ea typeface="微软雅黑" panose="020B0503020204020204" pitchFamily="34" charset="-122"/>
              </a:rPr>
              <a:t>技术可行性</a:t>
            </a:r>
          </a:p>
        </p:txBody>
      </p:sp>
      <p:sp>
        <p:nvSpPr>
          <p:cNvPr id="24" name="Text Placeholder 5"/>
          <p:cNvSpPr txBox="1"/>
          <p:nvPr/>
        </p:nvSpPr>
        <p:spPr>
          <a:xfrm>
            <a:off x="6806571" y="1281404"/>
            <a:ext cx="1184986" cy="43341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400" b="1" dirty="0">
                <a:solidFill>
                  <a:schemeClr val="bg1"/>
                </a:solidFill>
                <a:latin typeface="微软雅黑" panose="020B0503020204020204" pitchFamily="34" charset="-122"/>
                <a:ea typeface="微软雅黑" panose="020B0503020204020204" pitchFamily="34" charset="-122"/>
              </a:rPr>
              <a:t>法律可行性</a:t>
            </a:r>
          </a:p>
        </p:txBody>
      </p:sp>
      <p:sp>
        <p:nvSpPr>
          <p:cNvPr id="25" name="Text Placeholder 6"/>
          <p:cNvSpPr txBox="1"/>
          <p:nvPr/>
        </p:nvSpPr>
        <p:spPr>
          <a:xfrm>
            <a:off x="2943860" y="2214880"/>
            <a:ext cx="1361440" cy="2297430"/>
          </a:xfrm>
          <a:prstGeom prst="rect">
            <a:avLst/>
          </a:prstGeom>
        </p:spPr>
        <p:txBody>
          <a:bodyPr vert="horz" lIns="0" tIns="0" rIns="0" bIns="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sz="1050" dirty="0">
                <a:solidFill>
                  <a:schemeClr val="tx1">
                    <a:lumMod val="75000"/>
                    <a:lumOff val="25000"/>
                  </a:schemeClr>
                </a:solidFill>
                <a:latin typeface="微软雅黑" panose="020B0503020204020204" pitchFamily="34" charset="-122"/>
                <a:ea typeface="微软雅黑" panose="020B0503020204020204" pitchFamily="34" charset="-122"/>
              </a:rPr>
              <a:t>估计利用现有技术条件应完全可以达成该系统的功能要求，同时，考虑给予的开发也较为充裕，预计能够在规定的期限内，顺利完成任务。因此，在技术上是可行的。</a:t>
            </a:r>
          </a:p>
        </p:txBody>
      </p:sp>
      <p:sp>
        <p:nvSpPr>
          <p:cNvPr id="26" name="Text Placeholder 6"/>
          <p:cNvSpPr txBox="1"/>
          <p:nvPr/>
        </p:nvSpPr>
        <p:spPr>
          <a:xfrm>
            <a:off x="4798977" y="2571839"/>
            <a:ext cx="1361434" cy="850643"/>
          </a:xfrm>
          <a:prstGeom prst="rect">
            <a:avLst/>
          </a:prstGeom>
        </p:spPr>
        <p:txBody>
          <a:bodyPr vert="horz" lIns="0" tIns="0" rIns="0" bIns="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sz="1050" dirty="0">
                <a:solidFill>
                  <a:schemeClr val="tx1">
                    <a:lumMod val="75000"/>
                    <a:lumOff val="25000"/>
                  </a:schemeClr>
                </a:solidFill>
                <a:latin typeface="微软雅黑" panose="020B0503020204020204" pitchFamily="34" charset="-122"/>
                <a:ea typeface="微软雅黑" panose="020B0503020204020204" pitchFamily="34" charset="-122"/>
              </a:rPr>
              <a:t>与APP相同的使用体验</a:t>
            </a:r>
            <a:r>
              <a:rPr lang="zh-CN" sz="1050" dirty="0">
                <a:solidFill>
                  <a:schemeClr val="tx1">
                    <a:lumMod val="75000"/>
                    <a:lumOff val="25000"/>
                  </a:schemeClr>
                </a:solidFill>
                <a:latin typeface="微软雅黑" panose="020B0503020204020204" pitchFamily="34" charset="-122"/>
                <a:ea typeface="微软雅黑" panose="020B0503020204020204" pitchFamily="34" charset="-122"/>
              </a:rPr>
              <a:t>操作简单。</a:t>
            </a:r>
          </a:p>
        </p:txBody>
      </p:sp>
      <p:sp>
        <p:nvSpPr>
          <p:cNvPr id="27" name="Text Placeholder 6"/>
          <p:cNvSpPr txBox="1"/>
          <p:nvPr/>
        </p:nvSpPr>
        <p:spPr>
          <a:xfrm>
            <a:off x="6764655" y="2302510"/>
            <a:ext cx="1361440" cy="2313305"/>
          </a:xfrm>
          <a:prstGeom prst="rect">
            <a:avLst/>
          </a:prstGeom>
        </p:spPr>
        <p:txBody>
          <a:bodyPr vert="horz" lIns="0" tIns="0" rIns="0" bIns="0" rtlCol="0" anchor="ctr">
            <a:noAutofit/>
          </a:bodyPr>
          <a:lstStyle>
            <a:lvl1pPr marL="0" indent="0" algn="l" defTabSz="914400" rtl="0" eaLnBrk="1" latinLnBrk="0" hangingPunct="1">
              <a:lnSpc>
                <a:spcPts val="1400"/>
              </a:lnSpc>
              <a:spcBef>
                <a:spcPts val="1000"/>
              </a:spcBef>
              <a:buFont typeface="Arial" panose="020B0604020202020204" pitchFamily="34" charset="0"/>
              <a:buNone/>
              <a:defRPr sz="10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sz="1050" dirty="0">
                <a:solidFill>
                  <a:schemeClr val="tx1">
                    <a:lumMod val="75000"/>
                    <a:lumOff val="25000"/>
                  </a:schemeClr>
                </a:solidFill>
                <a:latin typeface="微软雅黑" panose="020B0503020204020204" pitchFamily="34" charset="-122"/>
                <a:ea typeface="微软雅黑" panose="020B0503020204020204" pitchFamily="34" charset="-122"/>
              </a:rPr>
              <a:t>本系统作为软件工程这门课程的课程设计，开发这个系统，完全由我们小组人员独立合作完成，没有挪用别人的成果，不存在侵害专利权，版权问题。也没有签订任何合同，不存在合同责任；所用的东西都是自己的或公共的正版软件，完全遵守中华人民共和国网络使用法，即法律上是可行的。</a:t>
            </a:r>
          </a:p>
        </p:txBody>
      </p:sp>
      <p:sp>
        <p:nvSpPr>
          <p:cNvPr id="29" name="Text Placeholder 5"/>
          <p:cNvSpPr txBox="1"/>
          <p:nvPr/>
        </p:nvSpPr>
        <p:spPr>
          <a:xfrm>
            <a:off x="4894824" y="1281404"/>
            <a:ext cx="1184986" cy="43341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zh-CN" altLang="en-US" sz="1400" b="1" dirty="0">
                <a:solidFill>
                  <a:schemeClr val="bg1"/>
                </a:solidFill>
                <a:latin typeface="微软雅黑" panose="020B0503020204020204" pitchFamily="34" charset="-122"/>
                <a:ea typeface="微软雅黑" panose="020B0503020204020204" pitchFamily="34" charset="-122"/>
              </a:rPr>
              <a:t>操作可行性</a:t>
            </a:r>
          </a:p>
        </p:txBody>
      </p:sp>
      <p:sp>
        <p:nvSpPr>
          <p:cNvPr id="30" name="Shape 1475"/>
          <p:cNvSpPr/>
          <p:nvPr/>
        </p:nvSpPr>
        <p:spPr>
          <a:xfrm>
            <a:off x="4838084" y="1566549"/>
            <a:ext cx="355513" cy="3555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a:miter lim="400000"/>
          </a:ln>
        </p:spPr>
        <p:txBody>
          <a:bodyPr lIns="14288" tIns="14288" rIns="14288" bIns="14288" anchor="ctr"/>
          <a:lstStyle/>
          <a:p>
            <a:pPr lvl="0"/>
            <a:endParaRPr sz="1300">
              <a:latin typeface="微软雅黑" panose="020B0503020204020204" pitchFamily="34" charset="-122"/>
              <a:ea typeface="微软雅黑" panose="020B0503020204020204" pitchFamily="34" charset="-122"/>
            </a:endParaRPr>
          </a:p>
        </p:txBody>
      </p:sp>
      <p:sp>
        <p:nvSpPr>
          <p:cNvPr id="32" name="Shape 1480"/>
          <p:cNvSpPr/>
          <p:nvPr/>
        </p:nvSpPr>
        <p:spPr>
          <a:xfrm>
            <a:off x="4945719" y="1658843"/>
            <a:ext cx="139760" cy="139751"/>
          </a:xfrm>
          <a:custGeom>
            <a:avLst/>
            <a:gdLst/>
            <a:ahLst/>
            <a:cxnLst>
              <a:cxn ang="0">
                <a:pos x="wd2" y="hd2"/>
              </a:cxn>
              <a:cxn ang="5400000">
                <a:pos x="wd2" y="hd2"/>
              </a:cxn>
              <a:cxn ang="10800000">
                <a:pos x="wd2" y="hd2"/>
              </a:cxn>
              <a:cxn ang="16200000">
                <a:pos x="wd2" y="hd2"/>
              </a:cxn>
            </a:cxnLst>
            <a:rect l="0" t="0" r="r" b="b"/>
            <a:pathLst>
              <a:path w="21600" h="21600" extrusionOk="0">
                <a:moveTo>
                  <a:pt x="18843" y="20435"/>
                </a:moveTo>
                <a:cubicBezTo>
                  <a:pt x="17964" y="20435"/>
                  <a:pt x="17252" y="19721"/>
                  <a:pt x="17252" y="18844"/>
                </a:cubicBezTo>
                <a:cubicBezTo>
                  <a:pt x="17252" y="17964"/>
                  <a:pt x="17964" y="17253"/>
                  <a:pt x="18843" y="17253"/>
                </a:cubicBezTo>
                <a:cubicBezTo>
                  <a:pt x="19721" y="17253"/>
                  <a:pt x="20434" y="17964"/>
                  <a:pt x="20434" y="18844"/>
                </a:cubicBezTo>
                <a:cubicBezTo>
                  <a:pt x="20434" y="19721"/>
                  <a:pt x="19721" y="20435"/>
                  <a:pt x="18843" y="20435"/>
                </a:cubicBezTo>
                <a:close/>
                <a:moveTo>
                  <a:pt x="12390" y="18844"/>
                </a:moveTo>
                <a:cubicBezTo>
                  <a:pt x="12390" y="19721"/>
                  <a:pt x="11679" y="20435"/>
                  <a:pt x="10801" y="20435"/>
                </a:cubicBezTo>
                <a:cubicBezTo>
                  <a:pt x="9922" y="20435"/>
                  <a:pt x="9210" y="19721"/>
                  <a:pt x="9210" y="18844"/>
                </a:cubicBezTo>
                <a:cubicBezTo>
                  <a:pt x="9210" y="17964"/>
                  <a:pt x="9922" y="17253"/>
                  <a:pt x="10801" y="17253"/>
                </a:cubicBezTo>
                <a:cubicBezTo>
                  <a:pt x="11679" y="17253"/>
                  <a:pt x="12390" y="17964"/>
                  <a:pt x="12390" y="18844"/>
                </a:cubicBezTo>
                <a:close/>
                <a:moveTo>
                  <a:pt x="9210" y="2756"/>
                </a:moveTo>
                <a:cubicBezTo>
                  <a:pt x="9210" y="1879"/>
                  <a:pt x="9922" y="1165"/>
                  <a:pt x="10801" y="1165"/>
                </a:cubicBezTo>
                <a:cubicBezTo>
                  <a:pt x="11679" y="1165"/>
                  <a:pt x="12390" y="1879"/>
                  <a:pt x="12390" y="2756"/>
                </a:cubicBezTo>
                <a:cubicBezTo>
                  <a:pt x="12390" y="3636"/>
                  <a:pt x="11679" y="4347"/>
                  <a:pt x="10801" y="4347"/>
                </a:cubicBezTo>
                <a:cubicBezTo>
                  <a:pt x="9922" y="4347"/>
                  <a:pt x="9210" y="3636"/>
                  <a:pt x="9210" y="2756"/>
                </a:cubicBezTo>
                <a:close/>
                <a:moveTo>
                  <a:pt x="4348" y="18844"/>
                </a:moveTo>
                <a:cubicBezTo>
                  <a:pt x="4348" y="19721"/>
                  <a:pt x="3636" y="20435"/>
                  <a:pt x="2757" y="20435"/>
                </a:cubicBezTo>
                <a:cubicBezTo>
                  <a:pt x="1879" y="20435"/>
                  <a:pt x="1168" y="19721"/>
                  <a:pt x="1168" y="18844"/>
                </a:cubicBezTo>
                <a:cubicBezTo>
                  <a:pt x="1168" y="17964"/>
                  <a:pt x="1879" y="17253"/>
                  <a:pt x="2757" y="17253"/>
                </a:cubicBezTo>
                <a:cubicBezTo>
                  <a:pt x="3636" y="17253"/>
                  <a:pt x="4348" y="17964"/>
                  <a:pt x="4348" y="18844"/>
                </a:cubicBezTo>
                <a:close/>
                <a:moveTo>
                  <a:pt x="19934" y="16312"/>
                </a:moveTo>
                <a:lnTo>
                  <a:pt x="19934" y="13672"/>
                </a:lnTo>
                <a:cubicBezTo>
                  <a:pt x="19934" y="12078"/>
                  <a:pt x="18879" y="9707"/>
                  <a:pt x="15971" y="9707"/>
                </a:cubicBezTo>
                <a:lnTo>
                  <a:pt x="13673" y="9707"/>
                </a:lnTo>
                <a:cubicBezTo>
                  <a:pt x="12050" y="9707"/>
                  <a:pt x="11899" y="8913"/>
                  <a:pt x="11892" y="8503"/>
                </a:cubicBezTo>
                <a:lnTo>
                  <a:pt x="11892" y="5288"/>
                </a:lnTo>
                <a:cubicBezTo>
                  <a:pt x="12872" y="4867"/>
                  <a:pt x="13558" y="3893"/>
                  <a:pt x="13558" y="2756"/>
                </a:cubicBezTo>
                <a:cubicBezTo>
                  <a:pt x="13558" y="1234"/>
                  <a:pt x="12323" y="0"/>
                  <a:pt x="10801" y="0"/>
                </a:cubicBezTo>
                <a:cubicBezTo>
                  <a:pt x="9277" y="0"/>
                  <a:pt x="8043" y="1234"/>
                  <a:pt x="8043" y="2756"/>
                </a:cubicBezTo>
                <a:cubicBezTo>
                  <a:pt x="8043" y="3893"/>
                  <a:pt x="8730" y="4867"/>
                  <a:pt x="9709" y="5288"/>
                </a:cubicBezTo>
                <a:lnTo>
                  <a:pt x="9709" y="8503"/>
                </a:lnTo>
                <a:cubicBezTo>
                  <a:pt x="9709" y="8799"/>
                  <a:pt x="9623" y="9707"/>
                  <a:pt x="7927" y="9707"/>
                </a:cubicBezTo>
                <a:lnTo>
                  <a:pt x="5631" y="9707"/>
                </a:lnTo>
                <a:cubicBezTo>
                  <a:pt x="2723" y="9707"/>
                  <a:pt x="1666" y="12078"/>
                  <a:pt x="1666" y="13672"/>
                </a:cubicBezTo>
                <a:lnTo>
                  <a:pt x="1666" y="16312"/>
                </a:lnTo>
                <a:cubicBezTo>
                  <a:pt x="686" y="16733"/>
                  <a:pt x="0" y="17707"/>
                  <a:pt x="0" y="18844"/>
                </a:cubicBezTo>
                <a:cubicBezTo>
                  <a:pt x="0" y="20366"/>
                  <a:pt x="1235" y="21600"/>
                  <a:pt x="2757" y="21600"/>
                </a:cubicBezTo>
                <a:cubicBezTo>
                  <a:pt x="4280" y="21600"/>
                  <a:pt x="5516" y="20366"/>
                  <a:pt x="5516" y="18844"/>
                </a:cubicBezTo>
                <a:cubicBezTo>
                  <a:pt x="5516" y="17707"/>
                  <a:pt x="4828" y="16733"/>
                  <a:pt x="3849" y="16312"/>
                </a:cubicBezTo>
                <a:lnTo>
                  <a:pt x="3849" y="13672"/>
                </a:lnTo>
                <a:cubicBezTo>
                  <a:pt x="3849" y="13376"/>
                  <a:pt x="3935" y="11890"/>
                  <a:pt x="5631" y="11890"/>
                </a:cubicBezTo>
                <a:lnTo>
                  <a:pt x="7927" y="11890"/>
                </a:lnTo>
                <a:cubicBezTo>
                  <a:pt x="8626" y="11890"/>
                  <a:pt x="9214" y="11785"/>
                  <a:pt x="9709" y="11608"/>
                </a:cubicBezTo>
                <a:lnTo>
                  <a:pt x="9709" y="16312"/>
                </a:lnTo>
                <a:cubicBezTo>
                  <a:pt x="8730" y="16733"/>
                  <a:pt x="8043" y="17707"/>
                  <a:pt x="8043" y="18844"/>
                </a:cubicBezTo>
                <a:cubicBezTo>
                  <a:pt x="8043" y="20366"/>
                  <a:pt x="9277" y="21600"/>
                  <a:pt x="10801" y="21600"/>
                </a:cubicBezTo>
                <a:cubicBezTo>
                  <a:pt x="12323" y="21600"/>
                  <a:pt x="13558" y="20366"/>
                  <a:pt x="13558" y="18844"/>
                </a:cubicBezTo>
                <a:cubicBezTo>
                  <a:pt x="13558" y="17707"/>
                  <a:pt x="12872" y="16733"/>
                  <a:pt x="11892" y="16312"/>
                </a:cubicBezTo>
                <a:lnTo>
                  <a:pt x="11892" y="11608"/>
                </a:lnTo>
                <a:cubicBezTo>
                  <a:pt x="12388" y="11785"/>
                  <a:pt x="12975" y="11890"/>
                  <a:pt x="13673" y="11890"/>
                </a:cubicBezTo>
                <a:lnTo>
                  <a:pt x="15971" y="11890"/>
                </a:lnTo>
                <a:cubicBezTo>
                  <a:pt x="17592" y="11890"/>
                  <a:pt x="17743" y="13263"/>
                  <a:pt x="17751" y="13672"/>
                </a:cubicBezTo>
                <a:lnTo>
                  <a:pt x="17751" y="16312"/>
                </a:lnTo>
                <a:cubicBezTo>
                  <a:pt x="16772" y="16733"/>
                  <a:pt x="16086" y="17707"/>
                  <a:pt x="16086" y="18844"/>
                </a:cubicBezTo>
                <a:cubicBezTo>
                  <a:pt x="16086" y="20366"/>
                  <a:pt x="17320" y="21600"/>
                  <a:pt x="18843" y="21600"/>
                </a:cubicBezTo>
                <a:cubicBezTo>
                  <a:pt x="20366" y="21600"/>
                  <a:pt x="21600" y="20366"/>
                  <a:pt x="21600" y="18844"/>
                </a:cubicBezTo>
                <a:cubicBezTo>
                  <a:pt x="21600" y="17707"/>
                  <a:pt x="20914" y="16733"/>
                  <a:pt x="19934" y="16312"/>
                </a:cubicBezTo>
                <a:close/>
              </a:path>
            </a:pathLst>
          </a:custGeom>
          <a:solidFill>
            <a:schemeClr val="accent1"/>
          </a:solidFill>
          <a:ln w="12700">
            <a:miter lim="400000"/>
          </a:ln>
        </p:spPr>
        <p:txBody>
          <a:bodyPr lIns="0" tIns="0" rIns="0" bIns="0" anchor="ctr"/>
          <a:lstStyle/>
          <a:p>
            <a:pPr lvl="0"/>
            <a:endParaRPr sz="1300">
              <a:latin typeface="微软雅黑" panose="020B0503020204020204" pitchFamily="34" charset="-122"/>
              <a:ea typeface="微软雅黑" panose="020B0503020204020204" pitchFamily="34" charset="-122"/>
            </a:endParaRPr>
          </a:p>
        </p:txBody>
      </p:sp>
      <p:sp>
        <p:nvSpPr>
          <p:cNvPr id="34"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点击输入标题内容</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4"/>
                                        </p:tgtEl>
                                        <p:attrNameLst>
                                          <p:attrName>ppt_y</p:attrName>
                                        </p:attrNameLst>
                                      </p:cBhvr>
                                      <p:tavLst>
                                        <p:tav tm="0">
                                          <p:val>
                                            <p:strVal val="#ppt_y"/>
                                          </p:val>
                                        </p:tav>
                                        <p:tav tm="100000">
                                          <p:val>
                                            <p:strVal val="#ppt_y"/>
                                          </p:val>
                                        </p:tav>
                                      </p:tavLst>
                                    </p:anim>
                                    <p:anim calcmode="lin" valueType="num">
                                      <p:cBhvr>
                                        <p:cTn id="9"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4"/>
                                        </p:tgtEl>
                                      </p:cBhvr>
                                    </p:animEffect>
                                  </p:childTnLst>
                                </p:cTn>
                              </p:par>
                            </p:childTnLst>
                          </p:cTn>
                        </p:par>
                        <p:par>
                          <p:cTn id="12" fill="hold">
                            <p:stCondLst>
                              <p:cond delay="85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21">
                                            <p:txEl>
                                              <p:pRg st="0" end="0"/>
                                            </p:txEl>
                                          </p:spTgt>
                                        </p:tgtEl>
                                        <p:attrNameLst>
                                          <p:attrName>style.visibility</p:attrName>
                                        </p:attrNameLst>
                                      </p:cBhvr>
                                      <p:to>
                                        <p:strVal val="visible"/>
                                      </p:to>
                                    </p:set>
                                    <p:animEffect transition="in" filter="fade">
                                      <p:cBhvr>
                                        <p:cTn id="19" dur="500"/>
                                        <p:tgtEl>
                                          <p:spTgt spid="21">
                                            <p:txEl>
                                              <p:pRg st="0" end="0"/>
                                            </p:txEl>
                                          </p:spTgt>
                                        </p:tgtEl>
                                      </p:cBhvr>
                                    </p:animEffect>
                                  </p:childTnLst>
                                </p:cTn>
                              </p:par>
                            </p:childTnLst>
                          </p:cTn>
                        </p:par>
                        <p:par>
                          <p:cTn id="20" fill="hold">
                            <p:stCondLst>
                              <p:cond delay="1850"/>
                            </p:stCondLst>
                            <p:childTnLst>
                              <p:par>
                                <p:cTn id="21" presetID="53" presetClass="entr" presetSubtype="16" fill="hold" nodeType="after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500" fill="hold"/>
                                        <p:tgtEl>
                                          <p:spTgt spid="7"/>
                                        </p:tgtEl>
                                        <p:attrNameLst>
                                          <p:attrName>ppt_w</p:attrName>
                                        </p:attrNameLst>
                                      </p:cBhvr>
                                      <p:tavLst>
                                        <p:tav tm="0">
                                          <p:val>
                                            <p:fltVal val="0"/>
                                          </p:val>
                                        </p:tav>
                                        <p:tav tm="100000">
                                          <p:val>
                                            <p:strVal val="#ppt_w"/>
                                          </p:val>
                                        </p:tav>
                                      </p:tavLst>
                                    </p:anim>
                                    <p:anim calcmode="lin" valueType="num">
                                      <p:cBhvr>
                                        <p:cTn id="24" dur="500" fill="hold"/>
                                        <p:tgtEl>
                                          <p:spTgt spid="7"/>
                                        </p:tgtEl>
                                        <p:attrNameLst>
                                          <p:attrName>ppt_h</p:attrName>
                                        </p:attrNameLst>
                                      </p:cBhvr>
                                      <p:tavLst>
                                        <p:tav tm="0">
                                          <p:val>
                                            <p:fltVal val="0"/>
                                          </p:val>
                                        </p:tav>
                                        <p:tav tm="100000">
                                          <p:val>
                                            <p:strVal val="#ppt_h"/>
                                          </p:val>
                                        </p:tav>
                                      </p:tavLst>
                                    </p:anim>
                                    <p:animEffect transition="in" filter="fade">
                                      <p:cBhvr>
                                        <p:cTn id="25" dur="500"/>
                                        <p:tgtEl>
                                          <p:spTgt spid="7"/>
                                        </p:tgtEl>
                                      </p:cBhvr>
                                    </p:animEffect>
                                  </p:childTnLst>
                                </p:cTn>
                              </p:par>
                            </p:childTnLst>
                          </p:cTn>
                        </p:par>
                        <p:par>
                          <p:cTn id="26" fill="hold">
                            <p:stCondLst>
                              <p:cond delay="2350"/>
                            </p:stCondLst>
                            <p:childTnLst>
                              <p:par>
                                <p:cTn id="27" presetID="22" presetClass="entr" presetSubtype="1" fill="hold" grpId="0" nodeType="after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wipe(up)">
                                      <p:cBhvr>
                                        <p:cTn id="29" dur="500"/>
                                        <p:tgtEl>
                                          <p:spTgt spid="2"/>
                                        </p:tgtEl>
                                      </p:cBhvr>
                                    </p:animEffect>
                                  </p:childTnLst>
                                </p:cTn>
                              </p:par>
                            </p:childTnLst>
                          </p:cTn>
                        </p:par>
                        <p:par>
                          <p:cTn id="30" fill="hold">
                            <p:stCondLst>
                              <p:cond delay="2850"/>
                            </p:stCondLst>
                            <p:childTnLst>
                              <p:par>
                                <p:cTn id="31" presetID="18" presetClass="entr" presetSubtype="6" fill="hold" grpId="0" nodeType="afterEffect">
                                  <p:stCondLst>
                                    <p:cond delay="0"/>
                                  </p:stCondLst>
                                  <p:childTnLst>
                                    <p:set>
                                      <p:cBhvr>
                                        <p:cTn id="32" dur="1" fill="hold">
                                          <p:stCondLst>
                                            <p:cond delay="0"/>
                                          </p:stCondLst>
                                        </p:cTn>
                                        <p:tgtEl>
                                          <p:spTgt spid="22">
                                            <p:txEl>
                                              <p:pRg st="0" end="0"/>
                                            </p:txEl>
                                          </p:spTgt>
                                        </p:tgtEl>
                                        <p:attrNameLst>
                                          <p:attrName>style.visibility</p:attrName>
                                        </p:attrNameLst>
                                      </p:cBhvr>
                                      <p:to>
                                        <p:strVal val="visible"/>
                                      </p:to>
                                    </p:set>
                                    <p:animEffect transition="in" filter="strips(downRight)">
                                      <p:cBhvr>
                                        <p:cTn id="33" dur="500"/>
                                        <p:tgtEl>
                                          <p:spTgt spid="22">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8" presetClass="entr" presetSubtype="6" fill="hold" grpId="0" nodeType="clickEffect">
                                  <p:stCondLst>
                                    <p:cond delay="0"/>
                                  </p:stCondLst>
                                  <p:childTnLst>
                                    <p:set>
                                      <p:cBhvr>
                                        <p:cTn id="37" dur="1" fill="hold">
                                          <p:stCondLst>
                                            <p:cond delay="0"/>
                                          </p:stCondLst>
                                        </p:cTn>
                                        <p:tgtEl>
                                          <p:spTgt spid="22">
                                            <p:txEl>
                                              <p:pRg st="1" end="1"/>
                                            </p:txEl>
                                          </p:spTgt>
                                        </p:tgtEl>
                                        <p:attrNameLst>
                                          <p:attrName>style.visibility</p:attrName>
                                        </p:attrNameLst>
                                      </p:cBhvr>
                                      <p:to>
                                        <p:strVal val="visible"/>
                                      </p:to>
                                    </p:set>
                                    <p:animEffect transition="in" filter="strips(downRight)">
                                      <p:cBhvr>
                                        <p:cTn id="38" dur="500"/>
                                        <p:tgtEl>
                                          <p:spTgt spid="22">
                                            <p:txEl>
                                              <p:pRg st="1" end="1"/>
                                            </p:txEl>
                                          </p:spTgt>
                                        </p:tgtEl>
                                      </p:cBhvr>
                                    </p:animEffect>
                                  </p:childTnLst>
                                </p:cTn>
                              </p:par>
                            </p:childTnLst>
                          </p:cTn>
                        </p:par>
                        <p:par>
                          <p:cTn id="39" fill="hold">
                            <p:stCondLst>
                              <p:cond delay="500"/>
                            </p:stCondLst>
                            <p:childTnLst>
                              <p:par>
                                <p:cTn id="40" presetID="10" presetClass="entr" presetSubtype="0"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childTnLst>
                          </p:cTn>
                        </p:par>
                        <p:par>
                          <p:cTn id="43" fill="hold">
                            <p:stCondLst>
                              <p:cond delay="1000"/>
                            </p:stCondLst>
                            <p:childTnLst>
                              <p:par>
                                <p:cTn id="44" presetID="10" presetClass="entr" presetSubtype="0" fill="hold" grpId="0" nodeType="afterEffect">
                                  <p:stCondLst>
                                    <p:cond delay="0"/>
                                  </p:stCondLst>
                                  <p:childTnLst>
                                    <p:set>
                                      <p:cBhvr>
                                        <p:cTn id="45" dur="1" fill="hold">
                                          <p:stCondLst>
                                            <p:cond delay="0"/>
                                          </p:stCondLst>
                                        </p:cTn>
                                        <p:tgtEl>
                                          <p:spTgt spid="23"/>
                                        </p:tgtEl>
                                        <p:attrNameLst>
                                          <p:attrName>style.visibility</p:attrName>
                                        </p:attrNameLst>
                                      </p:cBhvr>
                                      <p:to>
                                        <p:strVal val="visible"/>
                                      </p:to>
                                    </p:set>
                                    <p:animEffect transition="in" filter="fade">
                                      <p:cBhvr>
                                        <p:cTn id="46" dur="500"/>
                                        <p:tgtEl>
                                          <p:spTgt spid="23"/>
                                        </p:tgtEl>
                                      </p:cBhvr>
                                    </p:animEffect>
                                  </p:childTnLst>
                                </p:cTn>
                              </p:par>
                            </p:childTnLst>
                          </p:cTn>
                        </p:par>
                        <p:par>
                          <p:cTn id="47" fill="hold">
                            <p:stCondLst>
                              <p:cond delay="1500"/>
                            </p:stCondLst>
                            <p:childTnLst>
                              <p:par>
                                <p:cTn id="48" presetID="53" presetClass="entr" presetSubtype="16" fill="hold" nodeType="afterEffect">
                                  <p:stCondLst>
                                    <p:cond delay="0"/>
                                  </p:stCondLst>
                                  <p:childTnLst>
                                    <p:set>
                                      <p:cBhvr>
                                        <p:cTn id="49" dur="1" fill="hold">
                                          <p:stCondLst>
                                            <p:cond delay="0"/>
                                          </p:stCondLst>
                                        </p:cTn>
                                        <p:tgtEl>
                                          <p:spTgt spid="13"/>
                                        </p:tgtEl>
                                        <p:attrNameLst>
                                          <p:attrName>style.visibility</p:attrName>
                                        </p:attrNameLst>
                                      </p:cBhvr>
                                      <p:to>
                                        <p:strVal val="visible"/>
                                      </p:to>
                                    </p:set>
                                    <p:anim calcmode="lin" valueType="num">
                                      <p:cBhvr>
                                        <p:cTn id="50" dur="500" fill="hold"/>
                                        <p:tgtEl>
                                          <p:spTgt spid="13"/>
                                        </p:tgtEl>
                                        <p:attrNameLst>
                                          <p:attrName>ppt_w</p:attrName>
                                        </p:attrNameLst>
                                      </p:cBhvr>
                                      <p:tavLst>
                                        <p:tav tm="0">
                                          <p:val>
                                            <p:fltVal val="0"/>
                                          </p:val>
                                        </p:tav>
                                        <p:tav tm="100000">
                                          <p:val>
                                            <p:strVal val="#ppt_w"/>
                                          </p:val>
                                        </p:tav>
                                      </p:tavLst>
                                    </p:anim>
                                    <p:anim calcmode="lin" valueType="num">
                                      <p:cBhvr>
                                        <p:cTn id="51" dur="500" fill="hold"/>
                                        <p:tgtEl>
                                          <p:spTgt spid="13"/>
                                        </p:tgtEl>
                                        <p:attrNameLst>
                                          <p:attrName>ppt_h</p:attrName>
                                        </p:attrNameLst>
                                      </p:cBhvr>
                                      <p:tavLst>
                                        <p:tav tm="0">
                                          <p:val>
                                            <p:fltVal val="0"/>
                                          </p:val>
                                        </p:tav>
                                        <p:tav tm="100000">
                                          <p:val>
                                            <p:strVal val="#ppt_h"/>
                                          </p:val>
                                        </p:tav>
                                      </p:tavLst>
                                    </p:anim>
                                    <p:animEffect transition="in" filter="fade">
                                      <p:cBhvr>
                                        <p:cTn id="52" dur="500"/>
                                        <p:tgtEl>
                                          <p:spTgt spid="13"/>
                                        </p:tgtEl>
                                      </p:cBhvr>
                                    </p:animEffect>
                                  </p:childTnLst>
                                </p:cTn>
                              </p:par>
                            </p:childTnLst>
                          </p:cTn>
                        </p:par>
                        <p:par>
                          <p:cTn id="53" fill="hold">
                            <p:stCondLst>
                              <p:cond delay="2000"/>
                            </p:stCondLst>
                            <p:childTnLst>
                              <p:par>
                                <p:cTn id="54" presetID="22" presetClass="entr" presetSubtype="1" fill="hold" grpId="0" nodeType="afterEffect">
                                  <p:stCondLst>
                                    <p:cond delay="0"/>
                                  </p:stCondLst>
                                  <p:childTnLst>
                                    <p:set>
                                      <p:cBhvr>
                                        <p:cTn id="55" dur="1" fill="hold">
                                          <p:stCondLst>
                                            <p:cond delay="0"/>
                                          </p:stCondLst>
                                        </p:cTn>
                                        <p:tgtEl>
                                          <p:spTgt spid="3"/>
                                        </p:tgtEl>
                                        <p:attrNameLst>
                                          <p:attrName>style.visibility</p:attrName>
                                        </p:attrNameLst>
                                      </p:cBhvr>
                                      <p:to>
                                        <p:strVal val="visible"/>
                                      </p:to>
                                    </p:set>
                                    <p:animEffect transition="in" filter="wipe(up)">
                                      <p:cBhvr>
                                        <p:cTn id="56" dur="500"/>
                                        <p:tgtEl>
                                          <p:spTgt spid="3"/>
                                        </p:tgtEl>
                                      </p:cBhvr>
                                    </p:animEffect>
                                  </p:childTnLst>
                                </p:cTn>
                              </p:par>
                            </p:childTnLst>
                          </p:cTn>
                        </p:par>
                        <p:par>
                          <p:cTn id="57" fill="hold">
                            <p:stCondLst>
                              <p:cond delay="2500"/>
                            </p:stCondLst>
                            <p:childTnLst>
                              <p:par>
                                <p:cTn id="58" presetID="18" presetClass="entr" presetSubtype="6" fill="hold" grpId="0" nodeType="afterEffect">
                                  <p:stCondLst>
                                    <p:cond delay="0"/>
                                  </p:stCondLst>
                                  <p:childTnLst>
                                    <p:set>
                                      <p:cBhvr>
                                        <p:cTn id="59" dur="1" fill="hold">
                                          <p:stCondLst>
                                            <p:cond delay="0"/>
                                          </p:stCondLst>
                                        </p:cTn>
                                        <p:tgtEl>
                                          <p:spTgt spid="25"/>
                                        </p:tgtEl>
                                        <p:attrNameLst>
                                          <p:attrName>style.visibility</p:attrName>
                                        </p:attrNameLst>
                                      </p:cBhvr>
                                      <p:to>
                                        <p:strVal val="visible"/>
                                      </p:to>
                                    </p:set>
                                    <p:animEffect transition="in" filter="strips(downRight)">
                                      <p:cBhvr>
                                        <p:cTn id="60" dur="500"/>
                                        <p:tgtEl>
                                          <p:spTgt spid="25"/>
                                        </p:tgtEl>
                                      </p:cBhvr>
                                    </p:animEffect>
                                  </p:childTnLst>
                                </p:cTn>
                              </p:par>
                            </p:childTnLst>
                          </p:cTn>
                        </p:par>
                        <p:par>
                          <p:cTn id="61" fill="hold">
                            <p:stCondLst>
                              <p:cond delay="3000"/>
                            </p:stCondLst>
                            <p:childTnLst>
                              <p:par>
                                <p:cTn id="62" presetID="10" presetClass="entr" presetSubtype="0" fill="hold" grpId="0" nodeType="afterEffect">
                                  <p:stCondLst>
                                    <p:cond delay="0"/>
                                  </p:stCondLst>
                                  <p:childTnLst>
                                    <p:set>
                                      <p:cBhvr>
                                        <p:cTn id="63" dur="1" fill="hold">
                                          <p:stCondLst>
                                            <p:cond delay="0"/>
                                          </p:stCondLst>
                                        </p:cTn>
                                        <p:tgtEl>
                                          <p:spTgt spid="11"/>
                                        </p:tgtEl>
                                        <p:attrNameLst>
                                          <p:attrName>style.visibility</p:attrName>
                                        </p:attrNameLst>
                                      </p:cBhvr>
                                      <p:to>
                                        <p:strVal val="visible"/>
                                      </p:to>
                                    </p:set>
                                    <p:animEffect transition="in" filter="fade">
                                      <p:cBhvr>
                                        <p:cTn id="64" dur="500"/>
                                        <p:tgtEl>
                                          <p:spTgt spid="11"/>
                                        </p:tgtEl>
                                      </p:cBhvr>
                                    </p:animEffect>
                                  </p:childTnLst>
                                </p:cTn>
                              </p:par>
                            </p:childTnLst>
                          </p:cTn>
                        </p:par>
                        <p:par>
                          <p:cTn id="65" fill="hold">
                            <p:stCondLst>
                              <p:cond delay="3500"/>
                            </p:stCondLst>
                            <p:childTnLst>
                              <p:par>
                                <p:cTn id="66" presetID="10" presetClass="entr" presetSubtype="0" fill="hold" grpId="0" nodeType="afterEffect">
                                  <p:stCondLst>
                                    <p:cond delay="0"/>
                                  </p:stCondLst>
                                  <p:childTnLst>
                                    <p:set>
                                      <p:cBhvr>
                                        <p:cTn id="67" dur="1" fill="hold">
                                          <p:stCondLst>
                                            <p:cond delay="0"/>
                                          </p:stCondLst>
                                        </p:cTn>
                                        <p:tgtEl>
                                          <p:spTgt spid="29"/>
                                        </p:tgtEl>
                                        <p:attrNameLst>
                                          <p:attrName>style.visibility</p:attrName>
                                        </p:attrNameLst>
                                      </p:cBhvr>
                                      <p:to>
                                        <p:strVal val="visible"/>
                                      </p:to>
                                    </p:set>
                                    <p:animEffect transition="in" filter="fade">
                                      <p:cBhvr>
                                        <p:cTn id="68" dur="500"/>
                                        <p:tgtEl>
                                          <p:spTgt spid="29"/>
                                        </p:tgtEl>
                                      </p:cBhvr>
                                    </p:animEffect>
                                  </p:childTnLst>
                                </p:cTn>
                              </p:par>
                            </p:childTnLst>
                          </p:cTn>
                        </p:par>
                        <p:par>
                          <p:cTn id="69" fill="hold">
                            <p:stCondLst>
                              <p:cond delay="4000"/>
                            </p:stCondLst>
                            <p:childTnLst>
                              <p:par>
                                <p:cTn id="70" presetID="10" presetClass="entr" presetSubtype="0" fill="hold" grpId="0" nodeType="afterEffect">
                                  <p:stCondLst>
                                    <p:cond delay="0"/>
                                  </p:stCondLst>
                                  <p:childTnLst>
                                    <p:set>
                                      <p:cBhvr>
                                        <p:cTn id="71" dur="1" fill="hold">
                                          <p:stCondLst>
                                            <p:cond delay="0"/>
                                          </p:stCondLst>
                                        </p:cTn>
                                        <p:tgtEl>
                                          <p:spTgt spid="30"/>
                                        </p:tgtEl>
                                        <p:attrNameLst>
                                          <p:attrName>style.visibility</p:attrName>
                                        </p:attrNameLst>
                                      </p:cBhvr>
                                      <p:to>
                                        <p:strVal val="visible"/>
                                      </p:to>
                                    </p:set>
                                    <p:animEffect transition="in" filter="fade">
                                      <p:cBhvr>
                                        <p:cTn id="72" dur="500"/>
                                        <p:tgtEl>
                                          <p:spTgt spid="30"/>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2"/>
                                        </p:tgtEl>
                                        <p:attrNameLst>
                                          <p:attrName>style.visibility</p:attrName>
                                        </p:attrNameLst>
                                      </p:cBhvr>
                                      <p:to>
                                        <p:strVal val="visible"/>
                                      </p:to>
                                    </p:set>
                                    <p:animEffect transition="in" filter="fade">
                                      <p:cBhvr>
                                        <p:cTn id="75" dur="500"/>
                                        <p:tgtEl>
                                          <p:spTgt spid="32"/>
                                        </p:tgtEl>
                                      </p:cBhvr>
                                    </p:animEffect>
                                  </p:childTnLst>
                                </p:cTn>
                              </p:par>
                            </p:childTnLst>
                          </p:cTn>
                        </p:par>
                        <p:par>
                          <p:cTn id="76" fill="hold">
                            <p:stCondLst>
                              <p:cond delay="4500"/>
                            </p:stCondLst>
                            <p:childTnLst>
                              <p:par>
                                <p:cTn id="77" presetID="22" presetClass="entr" presetSubtype="1" fill="hold" grpId="0" nodeType="afterEffect">
                                  <p:stCondLst>
                                    <p:cond delay="0"/>
                                  </p:stCondLst>
                                  <p:childTnLst>
                                    <p:set>
                                      <p:cBhvr>
                                        <p:cTn id="78" dur="1" fill="hold">
                                          <p:stCondLst>
                                            <p:cond delay="0"/>
                                          </p:stCondLst>
                                        </p:cTn>
                                        <p:tgtEl>
                                          <p:spTgt spid="4"/>
                                        </p:tgtEl>
                                        <p:attrNameLst>
                                          <p:attrName>style.visibility</p:attrName>
                                        </p:attrNameLst>
                                      </p:cBhvr>
                                      <p:to>
                                        <p:strVal val="visible"/>
                                      </p:to>
                                    </p:set>
                                    <p:animEffect transition="in" filter="wipe(up)">
                                      <p:cBhvr>
                                        <p:cTn id="79" dur="500"/>
                                        <p:tgtEl>
                                          <p:spTgt spid="4"/>
                                        </p:tgtEl>
                                      </p:cBhvr>
                                    </p:animEffect>
                                  </p:childTnLst>
                                </p:cTn>
                              </p:par>
                            </p:childTnLst>
                          </p:cTn>
                        </p:par>
                        <p:par>
                          <p:cTn id="80" fill="hold">
                            <p:stCondLst>
                              <p:cond delay="5000"/>
                            </p:stCondLst>
                            <p:childTnLst>
                              <p:par>
                                <p:cTn id="81" presetID="18" presetClass="entr" presetSubtype="6" fill="hold" grpId="0" nodeType="afterEffect">
                                  <p:stCondLst>
                                    <p:cond delay="0"/>
                                  </p:stCondLst>
                                  <p:childTnLst>
                                    <p:set>
                                      <p:cBhvr>
                                        <p:cTn id="82" dur="1" fill="hold">
                                          <p:stCondLst>
                                            <p:cond delay="0"/>
                                          </p:stCondLst>
                                        </p:cTn>
                                        <p:tgtEl>
                                          <p:spTgt spid="26"/>
                                        </p:tgtEl>
                                        <p:attrNameLst>
                                          <p:attrName>style.visibility</p:attrName>
                                        </p:attrNameLst>
                                      </p:cBhvr>
                                      <p:to>
                                        <p:strVal val="visible"/>
                                      </p:to>
                                    </p:set>
                                    <p:animEffect transition="in" filter="strips(downRight)">
                                      <p:cBhvr>
                                        <p:cTn id="83" dur="500"/>
                                        <p:tgtEl>
                                          <p:spTgt spid="26"/>
                                        </p:tgtEl>
                                      </p:cBhvr>
                                    </p:animEffect>
                                  </p:childTnLst>
                                </p:cTn>
                              </p:par>
                            </p:childTnLst>
                          </p:cTn>
                        </p:par>
                        <p:par>
                          <p:cTn id="84" fill="hold">
                            <p:stCondLst>
                              <p:cond delay="5500"/>
                            </p:stCondLst>
                            <p:childTnLst>
                              <p:par>
                                <p:cTn id="85" presetID="10" presetClass="entr" presetSubtype="0" fill="hold" grpId="0" nodeType="afterEffect">
                                  <p:stCondLst>
                                    <p:cond delay="0"/>
                                  </p:stCondLst>
                                  <p:childTnLst>
                                    <p:set>
                                      <p:cBhvr>
                                        <p:cTn id="86" dur="1" fill="hold">
                                          <p:stCondLst>
                                            <p:cond delay="0"/>
                                          </p:stCondLst>
                                        </p:cTn>
                                        <p:tgtEl>
                                          <p:spTgt spid="12"/>
                                        </p:tgtEl>
                                        <p:attrNameLst>
                                          <p:attrName>style.visibility</p:attrName>
                                        </p:attrNameLst>
                                      </p:cBhvr>
                                      <p:to>
                                        <p:strVal val="visible"/>
                                      </p:to>
                                    </p:set>
                                    <p:animEffect transition="in" filter="fade">
                                      <p:cBhvr>
                                        <p:cTn id="87" dur="500"/>
                                        <p:tgtEl>
                                          <p:spTgt spid="12"/>
                                        </p:tgtEl>
                                      </p:cBhvr>
                                    </p:animEffect>
                                  </p:childTnLst>
                                </p:cTn>
                              </p:par>
                            </p:childTnLst>
                          </p:cTn>
                        </p:par>
                        <p:par>
                          <p:cTn id="88" fill="hold">
                            <p:stCondLst>
                              <p:cond delay="6000"/>
                            </p:stCondLst>
                            <p:childTnLst>
                              <p:par>
                                <p:cTn id="89" presetID="10" presetClass="entr" presetSubtype="0" fill="hold" grpId="0" nodeType="afterEffect">
                                  <p:stCondLst>
                                    <p:cond delay="0"/>
                                  </p:stCondLst>
                                  <p:childTnLst>
                                    <p:set>
                                      <p:cBhvr>
                                        <p:cTn id="90" dur="1" fill="hold">
                                          <p:stCondLst>
                                            <p:cond delay="0"/>
                                          </p:stCondLst>
                                        </p:cTn>
                                        <p:tgtEl>
                                          <p:spTgt spid="24"/>
                                        </p:tgtEl>
                                        <p:attrNameLst>
                                          <p:attrName>style.visibility</p:attrName>
                                        </p:attrNameLst>
                                      </p:cBhvr>
                                      <p:to>
                                        <p:strVal val="visible"/>
                                      </p:to>
                                    </p:set>
                                    <p:animEffect transition="in" filter="fade">
                                      <p:cBhvr>
                                        <p:cTn id="91" dur="500"/>
                                        <p:tgtEl>
                                          <p:spTgt spid="24"/>
                                        </p:tgtEl>
                                      </p:cBhvr>
                                    </p:animEffect>
                                  </p:childTnLst>
                                </p:cTn>
                              </p:par>
                            </p:childTnLst>
                          </p:cTn>
                        </p:par>
                        <p:par>
                          <p:cTn id="92" fill="hold">
                            <p:stCondLst>
                              <p:cond delay="6500"/>
                            </p:stCondLst>
                            <p:childTnLst>
                              <p:par>
                                <p:cTn id="93" presetID="53" presetClass="entr" presetSubtype="16" fill="hold" nodeType="afterEffect">
                                  <p:stCondLst>
                                    <p:cond delay="0"/>
                                  </p:stCondLst>
                                  <p:childTnLst>
                                    <p:set>
                                      <p:cBhvr>
                                        <p:cTn id="94" dur="1" fill="hold">
                                          <p:stCondLst>
                                            <p:cond delay="0"/>
                                          </p:stCondLst>
                                        </p:cTn>
                                        <p:tgtEl>
                                          <p:spTgt spid="18"/>
                                        </p:tgtEl>
                                        <p:attrNameLst>
                                          <p:attrName>style.visibility</p:attrName>
                                        </p:attrNameLst>
                                      </p:cBhvr>
                                      <p:to>
                                        <p:strVal val="visible"/>
                                      </p:to>
                                    </p:set>
                                    <p:anim calcmode="lin" valueType="num">
                                      <p:cBhvr>
                                        <p:cTn id="95" dur="500" fill="hold"/>
                                        <p:tgtEl>
                                          <p:spTgt spid="18"/>
                                        </p:tgtEl>
                                        <p:attrNameLst>
                                          <p:attrName>ppt_w</p:attrName>
                                        </p:attrNameLst>
                                      </p:cBhvr>
                                      <p:tavLst>
                                        <p:tav tm="0">
                                          <p:val>
                                            <p:fltVal val="0"/>
                                          </p:val>
                                        </p:tav>
                                        <p:tav tm="100000">
                                          <p:val>
                                            <p:strVal val="#ppt_w"/>
                                          </p:val>
                                        </p:tav>
                                      </p:tavLst>
                                    </p:anim>
                                    <p:anim calcmode="lin" valueType="num">
                                      <p:cBhvr>
                                        <p:cTn id="96" dur="500" fill="hold"/>
                                        <p:tgtEl>
                                          <p:spTgt spid="18"/>
                                        </p:tgtEl>
                                        <p:attrNameLst>
                                          <p:attrName>ppt_h</p:attrName>
                                        </p:attrNameLst>
                                      </p:cBhvr>
                                      <p:tavLst>
                                        <p:tav tm="0">
                                          <p:val>
                                            <p:fltVal val="0"/>
                                          </p:val>
                                        </p:tav>
                                        <p:tav tm="100000">
                                          <p:val>
                                            <p:strVal val="#ppt_h"/>
                                          </p:val>
                                        </p:tav>
                                      </p:tavLst>
                                    </p:anim>
                                    <p:animEffect transition="in" filter="fade">
                                      <p:cBhvr>
                                        <p:cTn id="97" dur="500"/>
                                        <p:tgtEl>
                                          <p:spTgt spid="18"/>
                                        </p:tgtEl>
                                      </p:cBhvr>
                                    </p:animEffect>
                                  </p:childTnLst>
                                </p:cTn>
                              </p:par>
                            </p:childTnLst>
                          </p:cTn>
                        </p:par>
                        <p:par>
                          <p:cTn id="98" fill="hold">
                            <p:stCondLst>
                              <p:cond delay="7000"/>
                            </p:stCondLst>
                            <p:childTnLst>
                              <p:par>
                                <p:cTn id="99" presetID="22" presetClass="entr" presetSubtype="1" fill="hold" grpId="0" nodeType="afterEffect">
                                  <p:stCondLst>
                                    <p:cond delay="0"/>
                                  </p:stCondLst>
                                  <p:childTnLst>
                                    <p:set>
                                      <p:cBhvr>
                                        <p:cTn id="100" dur="1" fill="hold">
                                          <p:stCondLst>
                                            <p:cond delay="0"/>
                                          </p:stCondLst>
                                        </p:cTn>
                                        <p:tgtEl>
                                          <p:spTgt spid="5"/>
                                        </p:tgtEl>
                                        <p:attrNameLst>
                                          <p:attrName>style.visibility</p:attrName>
                                        </p:attrNameLst>
                                      </p:cBhvr>
                                      <p:to>
                                        <p:strVal val="visible"/>
                                      </p:to>
                                    </p:set>
                                    <p:animEffect transition="in" filter="wipe(up)">
                                      <p:cBhvr>
                                        <p:cTn id="101" dur="500"/>
                                        <p:tgtEl>
                                          <p:spTgt spid="5"/>
                                        </p:tgtEl>
                                      </p:cBhvr>
                                    </p:animEffect>
                                  </p:childTnLst>
                                </p:cTn>
                              </p:par>
                            </p:childTnLst>
                          </p:cTn>
                        </p:par>
                        <p:par>
                          <p:cTn id="102" fill="hold">
                            <p:stCondLst>
                              <p:cond delay="7500"/>
                            </p:stCondLst>
                            <p:childTnLst>
                              <p:par>
                                <p:cTn id="103" presetID="18" presetClass="entr" presetSubtype="6" fill="hold" grpId="0" nodeType="afterEffect">
                                  <p:stCondLst>
                                    <p:cond delay="0"/>
                                  </p:stCondLst>
                                  <p:childTnLst>
                                    <p:set>
                                      <p:cBhvr>
                                        <p:cTn id="104" dur="1" fill="hold">
                                          <p:stCondLst>
                                            <p:cond delay="0"/>
                                          </p:stCondLst>
                                        </p:cTn>
                                        <p:tgtEl>
                                          <p:spTgt spid="27"/>
                                        </p:tgtEl>
                                        <p:attrNameLst>
                                          <p:attrName>style.visibility</p:attrName>
                                        </p:attrNameLst>
                                      </p:cBhvr>
                                      <p:to>
                                        <p:strVal val="visible"/>
                                      </p:to>
                                    </p:set>
                                    <p:animEffect transition="in" filter="strips(downRight)">
                                      <p:cBhvr>
                                        <p:cTn id="10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P spid="4" grpId="0" bldLvl="0" animBg="1"/>
      <p:bldP spid="5" grpId="0" bldLvl="0" animBg="1"/>
      <p:bldP spid="6" grpId="0" bldLvl="0" animBg="1"/>
      <p:bldP spid="10" grpId="0" bldLvl="0" animBg="1"/>
      <p:bldP spid="11" grpId="0" bldLvl="0" animBg="1"/>
      <p:bldP spid="12" grpId="0" bldLvl="0" animBg="1"/>
      <p:bldP spid="21" grpId="0" build="p"/>
      <p:bldP spid="22" grpId="0" build="p"/>
      <p:bldP spid="23" grpId="0"/>
      <p:bldP spid="24" grpId="0"/>
      <p:bldP spid="25" grpId="0"/>
      <p:bldP spid="26" grpId="0"/>
      <p:bldP spid="27" grpId="0"/>
      <p:bldP spid="29" grpId="0"/>
      <p:bldP spid="30" grpId="0" animBg="1"/>
      <p:bldP spid="32" grpId="0" animBg="1"/>
      <p:bldP spid="3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241"/>
            </a:xfrm>
            <a:prstGeom prst="rect">
              <a:avLst/>
            </a:prstGeom>
            <a:noFill/>
          </p:spPr>
          <p:txBody>
            <a:bodyPr wrap="square" lIns="68580" tIns="34290" rIns="68580" bIns="34290" rtlCol="0">
              <a:spAutoFit/>
            </a:bodyPr>
            <a:lstStyle/>
            <a:p>
              <a:r>
                <a:rPr lang="en-US" altLang="zh-CN" sz="8000" dirty="0">
                  <a:solidFill>
                    <a:schemeClr val="bg1">
                      <a:lumMod val="95000"/>
                    </a:schemeClr>
                  </a:solidFill>
                  <a:latin typeface="Impact" panose="020B0806030902050204" pitchFamily="34" charset="0"/>
                </a:rPr>
                <a:t>03</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843991" y="2067725"/>
            <a:ext cx="5050408" cy="62230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需求分析</a:t>
            </a:r>
          </a:p>
        </p:txBody>
      </p:sp>
      <p:sp>
        <p:nvSpPr>
          <p:cNvPr id="50" name="TextBox 49"/>
          <p:cNvSpPr txBox="1"/>
          <p:nvPr/>
        </p:nvSpPr>
        <p:spPr>
          <a:xfrm>
            <a:off x="2978150" y="2698115"/>
            <a:ext cx="3178810" cy="345440"/>
          </a:xfrm>
          <a:prstGeom prst="rect">
            <a:avLst/>
          </a:prstGeom>
          <a:noFill/>
        </p:spPr>
        <p:txBody>
          <a:bodyPr wrap="square" lIns="68584" tIns="34291" rIns="68584" bIns="34291" rtlCol="0">
            <a:spAutoFit/>
          </a:bodyPr>
          <a:lstStyle/>
          <a:p>
            <a:pPr eaLnBrk="0" hangingPunct="0"/>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requirement analysis</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2" presetClass="entr" presetSubtype="8" fill="hold" grpId="0" nodeType="afterEffect">
                                  <p:stCondLst>
                                    <p:cond delay="0"/>
                                  </p:stCondLst>
                                  <p:iterate type="lt">
                                    <p:tmPct val="30000"/>
                                  </p:iterate>
                                  <p:childTnLst>
                                    <p:set>
                                      <p:cBhvr>
                                        <p:cTn id="11" dur="1" fill="hold">
                                          <p:stCondLst>
                                            <p:cond delay="0"/>
                                          </p:stCondLst>
                                        </p:cTn>
                                        <p:tgtEl>
                                          <p:spTgt spid="49"/>
                                        </p:tgtEl>
                                        <p:attrNameLst>
                                          <p:attrName>style.visibility</p:attrName>
                                        </p:attrNameLst>
                                      </p:cBhvr>
                                      <p:to>
                                        <p:strVal val="visible"/>
                                      </p:to>
                                    </p:set>
                                    <p:animEffect transition="in" filter="wipe(left)">
                                      <p:cBhvr>
                                        <p:cTn id="12" dur="200"/>
                                        <p:tgtEl>
                                          <p:spTgt spid="49"/>
                                        </p:tgtEl>
                                      </p:cBhvr>
                                    </p:animEffect>
                                  </p:childTnLst>
                                </p:cTn>
                              </p:par>
                              <p:par>
                                <p:cTn id="13" presetID="36" presetClass="emph" presetSubtype="0" fill="hold" grpId="1" nodeType="withEffect">
                                  <p:stCondLst>
                                    <p:cond delay="0"/>
                                  </p:stCondLst>
                                  <p:iterate type="lt">
                                    <p:tmPct val="30000"/>
                                  </p:iterate>
                                  <p:childTnLst>
                                    <p:animScale>
                                      <p:cBhvr>
                                        <p:cTn id="14" dur="50" autoRev="1" fill="hold">
                                          <p:stCondLst>
                                            <p:cond delay="0"/>
                                          </p:stCondLst>
                                        </p:cTn>
                                        <p:tgtEl>
                                          <p:spTgt spid="49"/>
                                        </p:tgtEl>
                                      </p:cBhvr>
                                      <p:to x="80000" y="100000"/>
                                    </p:animScale>
                                    <p:anim by="(#ppt_w*0.10)" calcmode="lin" valueType="num">
                                      <p:cBhvr>
                                        <p:cTn id="15" dur="50" autoRev="1" fill="hold">
                                          <p:stCondLst>
                                            <p:cond delay="0"/>
                                          </p:stCondLst>
                                        </p:cTn>
                                        <p:tgtEl>
                                          <p:spTgt spid="49"/>
                                        </p:tgtEl>
                                        <p:attrNameLst>
                                          <p:attrName>ppt_x</p:attrName>
                                        </p:attrNameLst>
                                      </p:cBhvr>
                                    </p:anim>
                                    <p:anim by="(-#ppt_w*0.10)" calcmode="lin" valueType="num">
                                      <p:cBhvr>
                                        <p:cTn id="16" dur="50" autoRev="1" fill="hold">
                                          <p:stCondLst>
                                            <p:cond delay="0"/>
                                          </p:stCondLst>
                                        </p:cTn>
                                        <p:tgtEl>
                                          <p:spTgt spid="49"/>
                                        </p:tgtEl>
                                        <p:attrNameLst>
                                          <p:attrName>ppt_y</p:attrName>
                                        </p:attrNameLst>
                                      </p:cBhvr>
                                    </p:anim>
                                    <p:animRot by="-480000">
                                      <p:cBhvr>
                                        <p:cTn id="17" dur="50" autoRev="1" fill="hold">
                                          <p:stCondLst>
                                            <p:cond delay="0"/>
                                          </p:stCondLst>
                                        </p:cTn>
                                        <p:tgtEl>
                                          <p:spTgt spid="49"/>
                                        </p:tgtEl>
                                        <p:attrNameLst>
                                          <p:attrName>r</p:attrName>
                                        </p:attrNameLst>
                                      </p:cBhvr>
                                    </p:animRot>
                                  </p:childTnLst>
                                </p:cTn>
                              </p:par>
                            </p:childTnLst>
                          </p:cTn>
                        </p:par>
                        <p:par>
                          <p:cTn id="18" fill="hold">
                            <p:stCondLst>
                              <p:cond delay="1180"/>
                            </p:stCondLst>
                            <p:childTnLst>
                              <p:par>
                                <p:cTn id="19" presetID="22" presetClass="entr" presetSubtype="8" fill="hold" grpId="0" nodeType="afterEffect">
                                  <p:stCondLst>
                                    <p:cond delay="0"/>
                                  </p:stCondLst>
                                  <p:iterate type="lt">
                                    <p:tmPct val="30000"/>
                                  </p:iterate>
                                  <p:childTnLst>
                                    <p:set>
                                      <p:cBhvr>
                                        <p:cTn id="20" dur="1" fill="hold">
                                          <p:stCondLst>
                                            <p:cond delay="0"/>
                                          </p:stCondLst>
                                        </p:cTn>
                                        <p:tgtEl>
                                          <p:spTgt spid="50"/>
                                        </p:tgtEl>
                                        <p:attrNameLst>
                                          <p:attrName>style.visibility</p:attrName>
                                        </p:attrNameLst>
                                      </p:cBhvr>
                                      <p:to>
                                        <p:strVal val="visible"/>
                                      </p:to>
                                    </p:set>
                                    <p:animEffect transition="in" filter="wipe(left)">
                                      <p:cBhvr>
                                        <p:cTn id="21" dur="200"/>
                                        <p:tgtEl>
                                          <p:spTgt spid="50"/>
                                        </p:tgtEl>
                                      </p:cBhvr>
                                    </p:animEffect>
                                  </p:childTnLst>
                                </p:cTn>
                              </p:par>
                              <p:par>
                                <p:cTn id="22" presetID="36" presetClass="emph" presetSubtype="0" fill="hold" grpId="1" nodeType="withEffect">
                                  <p:stCondLst>
                                    <p:cond delay="0"/>
                                  </p:stCondLst>
                                  <p:iterate type="lt">
                                    <p:tmPct val="30000"/>
                                  </p:iterate>
                                  <p:childTnLst>
                                    <p:animScale>
                                      <p:cBhvr>
                                        <p:cTn id="23" dur="50" autoRev="1" fill="hold">
                                          <p:stCondLst>
                                            <p:cond delay="0"/>
                                          </p:stCondLst>
                                        </p:cTn>
                                        <p:tgtEl>
                                          <p:spTgt spid="50"/>
                                        </p:tgtEl>
                                      </p:cBhvr>
                                      <p:to x="80000" y="100000"/>
                                    </p:animScale>
                                    <p:anim by="(#ppt_w*0.10)" calcmode="lin" valueType="num">
                                      <p:cBhvr>
                                        <p:cTn id="24" dur="50" autoRev="1" fill="hold">
                                          <p:stCondLst>
                                            <p:cond delay="0"/>
                                          </p:stCondLst>
                                        </p:cTn>
                                        <p:tgtEl>
                                          <p:spTgt spid="50"/>
                                        </p:tgtEl>
                                        <p:attrNameLst>
                                          <p:attrName>ppt_x</p:attrName>
                                        </p:attrNameLst>
                                      </p:cBhvr>
                                    </p:anim>
                                    <p:anim by="(-#ppt_w*0.10)" calcmode="lin" valueType="num">
                                      <p:cBhvr>
                                        <p:cTn id="25" dur="50" autoRev="1" fill="hold">
                                          <p:stCondLst>
                                            <p:cond delay="0"/>
                                          </p:stCondLst>
                                        </p:cTn>
                                        <p:tgtEl>
                                          <p:spTgt spid="50"/>
                                        </p:tgtEl>
                                        <p:attrNameLst>
                                          <p:attrName>ppt_y</p:attrName>
                                        </p:attrNameLst>
                                      </p:cBhvr>
                                    </p:anim>
                                    <p:animRot by="-480000">
                                      <p:cBhvr>
                                        <p:cTn id="26"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需求分析：</a:t>
            </a:r>
          </a:p>
        </p:txBody>
      </p:sp>
      <p:sp>
        <p:nvSpPr>
          <p:cNvPr id="2" name="文本框 1"/>
          <p:cNvSpPr txBox="1"/>
          <p:nvPr/>
        </p:nvSpPr>
        <p:spPr>
          <a:xfrm>
            <a:off x="251460" y="699135"/>
            <a:ext cx="8557895" cy="3784600"/>
          </a:xfrm>
          <a:prstGeom prst="rect">
            <a:avLst/>
          </a:prstGeom>
          <a:noFill/>
        </p:spPr>
        <p:txBody>
          <a:bodyPr wrap="square" rtlCol="0">
            <a:spAutoFit/>
          </a:bodyPr>
          <a:lstStyle/>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对性能的要求：</a:t>
            </a:r>
          </a:p>
          <a:p>
            <a:pPr algn="l"/>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.精度：查询时应保证查询率，所有在相应域中包含查询关键字的 记录都应能查到，同时保证准确率。</a:t>
            </a: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时间特性要求：一般操作的响应时间应在1－2秒内。</a:t>
            </a: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适应性：满足运行环境在允许操作系统之间的安全转换和与其它 应用软件的独立运行要求。</a:t>
            </a: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4.</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灵活性：在需求发生变化时，本系统的对这些变化的适应能力相 对而言是比较强的，包括操作方式上的变化；运行环境 的变化；同其他软件的接口的变化；精度和有效时限的变化。</a:t>
            </a: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5.</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可靠性：系统在正常情况下运行稳定，并在非正常或意外情况下具有一定的坚固性。</a:t>
            </a: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需求分析：</a:t>
            </a:r>
          </a:p>
        </p:txBody>
      </p:sp>
      <p:sp>
        <p:nvSpPr>
          <p:cNvPr id="2" name="文本框 1"/>
          <p:cNvSpPr txBox="1"/>
          <p:nvPr/>
        </p:nvSpPr>
        <p:spPr>
          <a:xfrm>
            <a:off x="251460" y="699135"/>
            <a:ext cx="8557895" cy="4092575"/>
          </a:xfrm>
          <a:prstGeom prst="rect">
            <a:avLst/>
          </a:prstGeom>
          <a:noFill/>
        </p:spPr>
        <p:txBody>
          <a:bodyPr wrap="square" rtlCol="0">
            <a:spAutoFit/>
          </a:bodyPr>
          <a:lstStyle/>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故障处理要求</a:t>
            </a:r>
          </a:p>
          <a:p>
            <a:pPr algn="l"/>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由于某种未知的软件及硬件故障所引起的本系统无法使用，可能会对使用该软件的用户产生一定的影响，但由于其具有较好的可维护性，使得维护人员发现情况时，立即更正，可在短时间内恢复其使用。</a:t>
            </a:r>
          </a:p>
          <a:p>
            <a:pPr algn="l"/>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开发环境需求</a:t>
            </a:r>
            <a:endPar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微信公众平台：</a:t>
            </a:r>
          </a:p>
          <a:p>
            <a:pPr algn="l"/>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https://mp.weixin.qq.com/</a:t>
            </a:r>
          </a:p>
          <a:p>
            <a:pPr algn="l"/>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微信开发者工具：</a:t>
            </a:r>
          </a:p>
          <a:p>
            <a:pPr algn="l"/>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https://developers.weixin.qq.com/miniprogram/dev/devtools/download.html</a:t>
            </a:r>
          </a:p>
          <a:p>
            <a:pPr algn="l"/>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由于后期调用微信小程序的接口等功能，需要索取开发者的小程序中的APPID，所以在注册成功后，可登录，然后获取APPID。</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需求分析：</a:t>
            </a:r>
          </a:p>
        </p:txBody>
      </p:sp>
      <p:sp>
        <p:nvSpPr>
          <p:cNvPr id="2" name="文本框 1"/>
          <p:cNvSpPr txBox="1"/>
          <p:nvPr/>
        </p:nvSpPr>
        <p:spPr>
          <a:xfrm>
            <a:off x="251460" y="699135"/>
            <a:ext cx="8557895" cy="4093428"/>
          </a:xfrm>
          <a:prstGeom prst="rect">
            <a:avLst/>
          </a:prstGeom>
          <a:noFill/>
        </p:spPr>
        <p:txBody>
          <a:bodyPr wrap="square" rtlCol="0">
            <a:spAutoFit/>
          </a:bodyPr>
          <a:lstStyle/>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界面需求</a:t>
            </a:r>
          </a:p>
          <a:p>
            <a:pPr algn="l"/>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登录界面：验证登录用户是否为数据库中的合法用户，判断登陆 的用户是一般学生还是商家。学生（消费者）可以实现浏览，评价，记录，转盘功能；商家可以实现修改食品信息、推荐、添加优惠活动等功能。</a:t>
            </a: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主界面：包括食品介绍界面，日记界面和转盘界面。</a:t>
            </a:r>
          </a:p>
          <a:p>
            <a:pPr algn="l"/>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（1）食品介绍界面：可以浏览不同食品各方面的信息，一般包括商家推送和其他用户评价；</a:t>
            </a:r>
          </a:p>
          <a:p>
            <a:pPr algn="l"/>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（2）日记界面：记录用户专属美食日记；</a:t>
            </a:r>
          </a:p>
          <a:p>
            <a:pPr algn="l"/>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（3）转盘界面：可根据自己喜好输入带选餐点进入转盘，转盘系统从中随机给出推荐餐点。</a:t>
            </a: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注册界面：用户可以在主界面上选择注册，进入注册界面，填写</a:t>
            </a:r>
          </a:p>
          <a:p>
            <a:pPr algn="l"/>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用户基本信息（商家名称、营业时间、学生昵称……）。</a:t>
            </a: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需求分析：</a:t>
            </a:r>
          </a:p>
        </p:txBody>
      </p:sp>
      <p:sp>
        <p:nvSpPr>
          <p:cNvPr id="2" name="文本框 1"/>
          <p:cNvSpPr txBox="1"/>
          <p:nvPr/>
        </p:nvSpPr>
        <p:spPr>
          <a:xfrm>
            <a:off x="857880" y="771550"/>
            <a:ext cx="7674560" cy="4093428"/>
          </a:xfrm>
          <a:prstGeom prst="rect">
            <a:avLst/>
          </a:prstGeom>
          <a:noFill/>
        </p:spPr>
        <p:txBody>
          <a:bodyPr wrap="square" rtlCol="0">
            <a:spAutoFit/>
          </a:bodyPr>
          <a:lstStyle/>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其他需求</a:t>
            </a:r>
          </a:p>
          <a:p>
            <a:pPr algn="l"/>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可用性：定期更新，检查再启动，以保证整个系统有一个确定的可用性级别，每隔一周，会有适当的系统数据备份和数据恢复功能，以便在系统失效、出现意外及数据出错、或有充分的需要的时候，可以在可接受的时间内得以恢复到最近或以前某个时间点的数据备份上。</a:t>
            </a: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安全性：该系统的用户通过账号密码进行身份登录验证，待确认身份后方可允许他们进行相应的一些操作，密码之间需要加密保存。每个用户对系统功能和相应数据的访问必须在登录验证后才能进行。</a:t>
            </a:r>
          </a:p>
          <a:p>
            <a:pPr algn="l"/>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3.可维护性：软件是可维护的，并且容易维护的。</a:t>
            </a:r>
          </a:p>
          <a:p>
            <a:pPr algn="l"/>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4.</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可移植性：软件能够安装于Andriod 和IOS 平台下载的微信app下的各种版本。</a:t>
            </a: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小组成员分工</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矩形 14"/>
          <p:cNvSpPr/>
          <p:nvPr/>
        </p:nvSpPr>
        <p:spPr>
          <a:xfrm flipV="1">
            <a:off x="976" y="2734541"/>
            <a:ext cx="3171816" cy="189637"/>
          </a:xfrm>
          <a:custGeom>
            <a:avLst/>
            <a:gdLst/>
            <a:ahLst/>
            <a:cxnLst/>
            <a:rect l="l" t="t" r="r" b="b"/>
            <a:pathLst>
              <a:path w="4571707" h="242218">
                <a:moveTo>
                  <a:pt x="0" y="242218"/>
                </a:moveTo>
                <a:lnTo>
                  <a:pt x="4571707" y="242218"/>
                </a:lnTo>
                <a:lnTo>
                  <a:pt x="4571707" y="0"/>
                </a:lnTo>
                <a:lnTo>
                  <a:pt x="0" y="0"/>
                </a:lnTo>
                <a:close/>
              </a:path>
            </a:pathLst>
          </a:cu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lIns="70564" tIns="35282" rIns="70564" bIns="35282" rtlCol="0" anchor="ctr"/>
          <a:lstStyle/>
          <a:p>
            <a:pPr algn="ctr"/>
            <a:endParaRPr lang="en-US">
              <a:solidFill>
                <a:schemeClr val="lt1"/>
              </a:solidFill>
            </a:endParaRPr>
          </a:p>
        </p:txBody>
      </p:sp>
      <p:grpSp>
        <p:nvGrpSpPr>
          <p:cNvPr id="5" name="组合 4"/>
          <p:cNvGrpSpPr/>
          <p:nvPr/>
        </p:nvGrpSpPr>
        <p:grpSpPr>
          <a:xfrm>
            <a:off x="2490250" y="2735643"/>
            <a:ext cx="1339514" cy="1338488"/>
            <a:chOff x="3225639" y="4543565"/>
            <a:chExt cx="1735762" cy="1734334"/>
          </a:xfrm>
        </p:grpSpPr>
        <p:sp>
          <p:nvSpPr>
            <p:cNvPr id="6" name="椭圆 5"/>
            <p:cNvSpPr/>
            <p:nvPr/>
          </p:nvSpPr>
          <p:spPr>
            <a:xfrm flipV="1">
              <a:off x="3225639" y="4543565"/>
              <a:ext cx="1735762" cy="1734334"/>
            </a:xfrm>
            <a:prstGeom prst="ellipse">
              <a:avLst/>
            </a:prstGeom>
            <a:solidFill>
              <a:schemeClr val="accent1"/>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7" name="椭圆 6"/>
            <p:cNvSpPr/>
            <p:nvPr/>
          </p:nvSpPr>
          <p:spPr>
            <a:xfrm rot="10800000" flipV="1">
              <a:off x="3450403" y="4786205"/>
              <a:ext cx="1284515" cy="1284516"/>
            </a:xfrm>
            <a:prstGeom prst="ellipse">
              <a:avLst/>
            </a:prstGeom>
            <a:solidFill>
              <a:schemeClr val="bg1">
                <a:lumMod val="95000"/>
              </a:schemeClr>
            </a:solidFill>
            <a:ln w="25400" cap="flat" cmpd="sng" algn="ctr">
              <a:noFill/>
              <a:prstDash val="solid"/>
            </a:ln>
            <a:effectLst/>
          </p:spPr>
          <p:txBody>
            <a:bodyPr tIns="36000" anchor="ctr" anchorCtr="1"/>
            <a:lstStyle/>
            <a:p>
              <a:pPr lvl="0" algn="ctr">
                <a:defRPr/>
              </a:pPr>
              <a:r>
                <a:rPr lang="en-US" altLang="zh-CN" sz="3100" b="1" kern="0" dirty="0">
                  <a:solidFill>
                    <a:schemeClr val="accent1"/>
                  </a:solidFill>
                  <a:latin typeface="微软雅黑" panose="020B0503020204020204" pitchFamily="34" charset="-122"/>
                  <a:ea typeface="微软雅黑" panose="020B0503020204020204" pitchFamily="34" charset="-122"/>
                </a:rPr>
                <a:t>02</a:t>
              </a:r>
              <a:endParaRPr lang="zh-CN" altLang="en-US" sz="3100" b="1" kern="0" dirty="0">
                <a:solidFill>
                  <a:schemeClr val="accent1"/>
                </a:solidFill>
                <a:latin typeface="微软雅黑" panose="020B0503020204020204" pitchFamily="34" charset="-122"/>
                <a:ea typeface="微软雅黑" panose="020B0503020204020204" pitchFamily="34" charset="-122"/>
              </a:endParaRPr>
            </a:p>
          </p:txBody>
        </p:sp>
      </p:grpSp>
      <p:sp>
        <p:nvSpPr>
          <p:cNvPr id="8" name="矩形 14"/>
          <p:cNvSpPr/>
          <p:nvPr/>
        </p:nvSpPr>
        <p:spPr>
          <a:xfrm>
            <a:off x="976" y="2326775"/>
            <a:ext cx="5401154" cy="189637"/>
          </a:xfrm>
          <a:custGeom>
            <a:avLst/>
            <a:gdLst/>
            <a:ahLst/>
            <a:cxnLst/>
            <a:rect l="l" t="t" r="r" b="b"/>
            <a:pathLst>
              <a:path w="4571707" h="242218">
                <a:moveTo>
                  <a:pt x="0" y="0"/>
                </a:moveTo>
                <a:lnTo>
                  <a:pt x="4571707" y="0"/>
                </a:lnTo>
                <a:lnTo>
                  <a:pt x="4571707" y="242218"/>
                </a:lnTo>
                <a:lnTo>
                  <a:pt x="0" y="242218"/>
                </a:lnTo>
                <a:close/>
              </a:path>
            </a:pathLst>
          </a:cu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lIns="70564" tIns="35282" rIns="70564" bIns="35282" rtlCol="0" anchor="ctr"/>
          <a:lstStyle/>
          <a:p>
            <a:pPr algn="ctr"/>
            <a:endParaRPr lang="en-US">
              <a:solidFill>
                <a:schemeClr val="lt1"/>
              </a:solidFill>
            </a:endParaRPr>
          </a:p>
        </p:txBody>
      </p:sp>
      <p:grpSp>
        <p:nvGrpSpPr>
          <p:cNvPr id="9" name="组合 8"/>
          <p:cNvGrpSpPr/>
          <p:nvPr/>
        </p:nvGrpSpPr>
        <p:grpSpPr>
          <a:xfrm>
            <a:off x="4732373" y="1180020"/>
            <a:ext cx="1339514" cy="1339591"/>
            <a:chOff x="6131016" y="674750"/>
            <a:chExt cx="1735762" cy="1735763"/>
          </a:xfrm>
        </p:grpSpPr>
        <p:sp>
          <p:nvSpPr>
            <p:cNvPr id="10" name="椭圆 9"/>
            <p:cNvSpPr/>
            <p:nvPr/>
          </p:nvSpPr>
          <p:spPr>
            <a:xfrm>
              <a:off x="6131016" y="674750"/>
              <a:ext cx="1735762" cy="1735763"/>
            </a:xfrm>
            <a:prstGeom prst="ellipse">
              <a:avLst/>
            </a:pr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11" name="椭圆 10"/>
            <p:cNvSpPr/>
            <p:nvPr/>
          </p:nvSpPr>
          <p:spPr>
            <a:xfrm>
              <a:off x="6355778" y="899818"/>
              <a:ext cx="1284515" cy="1284516"/>
            </a:xfrm>
            <a:prstGeom prst="ellipse">
              <a:avLst/>
            </a:prstGeom>
            <a:solidFill>
              <a:schemeClr val="bg1">
                <a:lumMod val="95000"/>
              </a:schemeClr>
            </a:solidFill>
            <a:ln w="25400" cap="flat" cmpd="sng" algn="ctr">
              <a:noFill/>
              <a:prstDash val="solid"/>
            </a:ln>
            <a:effectLst/>
          </p:spPr>
          <p:txBody>
            <a:bodyPr tIns="36000" anchor="ctr"/>
            <a:lstStyle/>
            <a:p>
              <a:pPr lvl="0" algn="ctr">
                <a:defRPr/>
              </a:pPr>
              <a:r>
                <a:rPr lang="en-US" altLang="zh-CN" sz="3100" b="1" kern="0">
                  <a:solidFill>
                    <a:schemeClr val="accent1"/>
                  </a:solidFill>
                  <a:latin typeface="微软雅黑" panose="020B0503020204020204" pitchFamily="34" charset="-122"/>
                  <a:ea typeface="微软雅黑" panose="020B0503020204020204" pitchFamily="34" charset="-122"/>
                </a:rPr>
                <a:t>01</a:t>
              </a:r>
              <a:endParaRPr lang="zh-CN" altLang="en-US" sz="3100" b="1" kern="0">
                <a:solidFill>
                  <a:schemeClr val="accent1"/>
                </a:solidFill>
                <a:latin typeface="微软雅黑" panose="020B0503020204020204" pitchFamily="34" charset="-122"/>
                <a:ea typeface="微软雅黑" panose="020B0503020204020204" pitchFamily="34" charset="-122"/>
              </a:endParaRPr>
            </a:p>
          </p:txBody>
        </p:sp>
      </p:grpSp>
      <p:sp>
        <p:nvSpPr>
          <p:cNvPr id="12" name="矩形 14"/>
          <p:cNvSpPr/>
          <p:nvPr/>
        </p:nvSpPr>
        <p:spPr>
          <a:xfrm flipV="1">
            <a:off x="4704739" y="2734540"/>
            <a:ext cx="4439261" cy="189637"/>
          </a:xfrm>
          <a:custGeom>
            <a:avLst/>
            <a:gdLst/>
            <a:ahLst/>
            <a:cxnLst/>
            <a:rect l="l" t="t" r="r" b="b"/>
            <a:pathLst>
              <a:path w="4571707" h="242218">
                <a:moveTo>
                  <a:pt x="0" y="242218"/>
                </a:moveTo>
                <a:lnTo>
                  <a:pt x="4571707" y="242218"/>
                </a:lnTo>
                <a:lnTo>
                  <a:pt x="4571707" y="0"/>
                </a:lnTo>
                <a:lnTo>
                  <a:pt x="0" y="0"/>
                </a:lnTo>
                <a:close/>
              </a:path>
            </a:pathLst>
          </a:cu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lIns="70564" tIns="35282" rIns="70564" bIns="35282" rtlCol="0" anchor="ctr"/>
          <a:lstStyle/>
          <a:p>
            <a:pPr algn="ctr"/>
            <a:endParaRPr lang="en-US">
              <a:solidFill>
                <a:schemeClr val="lt1"/>
              </a:solidFill>
            </a:endParaRPr>
          </a:p>
        </p:txBody>
      </p:sp>
      <p:grpSp>
        <p:nvGrpSpPr>
          <p:cNvPr id="13" name="组合 12"/>
          <p:cNvGrpSpPr/>
          <p:nvPr/>
        </p:nvGrpSpPr>
        <p:grpSpPr>
          <a:xfrm>
            <a:off x="4034981" y="2735643"/>
            <a:ext cx="1339514" cy="1338488"/>
            <a:chOff x="5227325" y="4543565"/>
            <a:chExt cx="1735762" cy="1734334"/>
          </a:xfrm>
        </p:grpSpPr>
        <p:sp>
          <p:nvSpPr>
            <p:cNvPr id="14" name="椭圆 13"/>
            <p:cNvSpPr/>
            <p:nvPr/>
          </p:nvSpPr>
          <p:spPr>
            <a:xfrm flipV="1">
              <a:off x="5227325" y="4543565"/>
              <a:ext cx="1735762" cy="1734334"/>
            </a:xfrm>
            <a:prstGeom prst="ellipse">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accent1"/>
                </a:solidFill>
                <a:latin typeface="微软雅黑" panose="020B0503020204020204" pitchFamily="34" charset="-122"/>
                <a:ea typeface="微软雅黑" panose="020B0503020204020204" pitchFamily="34" charset="-122"/>
              </a:endParaRPr>
            </a:p>
          </p:txBody>
        </p:sp>
        <p:sp>
          <p:nvSpPr>
            <p:cNvPr id="15" name="椭圆 14"/>
            <p:cNvSpPr/>
            <p:nvPr/>
          </p:nvSpPr>
          <p:spPr>
            <a:xfrm rot="10800000" flipV="1">
              <a:off x="5460802" y="4768780"/>
              <a:ext cx="1284515" cy="1284516"/>
            </a:xfrm>
            <a:prstGeom prst="ellipse">
              <a:avLst/>
            </a:prstGeom>
            <a:solidFill>
              <a:schemeClr val="bg1">
                <a:lumMod val="95000"/>
              </a:schemeClr>
            </a:solidFill>
            <a:ln w="25400" cap="flat" cmpd="sng" algn="ctr">
              <a:noFill/>
              <a:prstDash val="solid"/>
            </a:ln>
            <a:effectLst/>
          </p:spPr>
          <p:txBody>
            <a:bodyPr tIns="36000" anchor="ctr"/>
            <a:lstStyle/>
            <a:p>
              <a:pPr lvl="0" algn="ctr">
                <a:defRPr/>
              </a:pPr>
              <a:r>
                <a:rPr lang="en-US" altLang="zh-CN" sz="3100" b="1" kern="0">
                  <a:solidFill>
                    <a:schemeClr val="accent1"/>
                  </a:solidFill>
                  <a:latin typeface="微软雅黑" panose="020B0503020204020204" pitchFamily="34" charset="-122"/>
                  <a:ea typeface="微软雅黑" panose="020B0503020204020204" pitchFamily="34" charset="-122"/>
                </a:rPr>
                <a:t>03</a:t>
              </a:r>
              <a:endParaRPr lang="zh-CN" altLang="en-US" sz="3100" b="1" kern="0">
                <a:solidFill>
                  <a:schemeClr val="accent1"/>
                </a:solidFill>
                <a:latin typeface="微软雅黑" panose="020B0503020204020204" pitchFamily="34" charset="-122"/>
                <a:ea typeface="微软雅黑" panose="020B0503020204020204" pitchFamily="34" charset="-122"/>
              </a:endParaRPr>
            </a:p>
          </p:txBody>
        </p:sp>
      </p:grpSp>
      <p:sp>
        <p:nvSpPr>
          <p:cNvPr id="16" name="TextBox 15"/>
          <p:cNvSpPr txBox="1"/>
          <p:nvPr/>
        </p:nvSpPr>
        <p:spPr>
          <a:xfrm>
            <a:off x="1475935" y="1573308"/>
            <a:ext cx="2604477" cy="1148715"/>
          </a:xfrm>
          <a:prstGeom prst="rect">
            <a:avLst/>
          </a:prstGeom>
          <a:noFill/>
        </p:spPr>
        <p:txBody>
          <a:bodyPr wrap="square" lIns="70564" tIns="35282" rIns="70564" bIns="35282" rtlCol="0">
            <a:spAutoFit/>
          </a:bodyPr>
          <a:lstStyle/>
          <a:p>
            <a:pPr algn="ctr">
              <a:lnSpc>
                <a:spcPct val="130000"/>
              </a:lnSpc>
            </a:pPr>
            <a:r>
              <a:rPr kumimoji="1" lang="zh-CN" spc="300" dirty="0">
                <a:latin typeface="微软雅黑" panose="020B0503020204020204" pitchFamily="34" charset="-122"/>
                <a:ea typeface="微软雅黑" panose="020B0503020204020204" pitchFamily="34" charset="-122"/>
                <a:cs typeface="Arial" panose="020B0604020202020204" pitchFamily="34" charset="0"/>
                <a:sym typeface="+mn-ea"/>
              </a:rPr>
              <a:t>可行性分析报告</a:t>
            </a:r>
          </a:p>
          <a:p>
            <a:pPr algn="ctr">
              <a:lnSpc>
                <a:spcPct val="130000"/>
              </a:lnSpc>
            </a:pPr>
            <a:r>
              <a:rPr kumimoji="1" lang="zh-CN" altLang="en-US" spc="300" dirty="0">
                <a:solidFill>
                  <a:sysClr val="windowText" lastClr="000000"/>
                </a:solidFill>
                <a:latin typeface="微软雅黑" panose="020B0503020204020204" pitchFamily="34" charset="-122"/>
                <a:ea typeface="微软雅黑" panose="020B0503020204020204" pitchFamily="34" charset="-122"/>
                <a:cs typeface="微软雅黑" panose="020B0503020204020204" pitchFamily="34" charset="-122"/>
                <a:sym typeface="+mn-ea"/>
              </a:rPr>
              <a:t>资料收集分析</a:t>
            </a:r>
          </a:p>
          <a:p>
            <a:pPr algn="ctr">
              <a:lnSpc>
                <a:spcPct val="130000"/>
              </a:lnSpc>
            </a:pPr>
            <a:endParaRPr kumimoji="1" lang="zh-CN" spc="3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sym typeface="+mn-ea"/>
            </a:endParaRPr>
          </a:p>
        </p:txBody>
      </p:sp>
      <p:sp>
        <p:nvSpPr>
          <p:cNvPr id="17" name="TextBox 16"/>
          <p:cNvSpPr txBox="1"/>
          <p:nvPr/>
        </p:nvSpPr>
        <p:spPr>
          <a:xfrm>
            <a:off x="1481455" y="1253490"/>
            <a:ext cx="1176020" cy="346710"/>
          </a:xfrm>
          <a:prstGeom prst="rect">
            <a:avLst/>
          </a:prstGeom>
          <a:noFill/>
        </p:spPr>
        <p:txBody>
          <a:bodyPr wrap="square" lIns="70564" tIns="35282" rIns="70564" bIns="35282" rtlCol="0">
            <a:spAutoFit/>
          </a:bodyPr>
          <a:lstStyle/>
          <a:p>
            <a:pPr algn="l"/>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吕思勤</a:t>
            </a:r>
          </a:p>
        </p:txBody>
      </p:sp>
      <p:sp>
        <p:nvSpPr>
          <p:cNvPr id="18" name="TextBox 17"/>
          <p:cNvSpPr txBox="1"/>
          <p:nvPr/>
        </p:nvSpPr>
        <p:spPr>
          <a:xfrm>
            <a:off x="2051685" y="4227830"/>
            <a:ext cx="2084705" cy="1148715"/>
          </a:xfrm>
          <a:prstGeom prst="rect">
            <a:avLst/>
          </a:prstGeom>
          <a:noFill/>
        </p:spPr>
        <p:txBody>
          <a:bodyPr wrap="square" lIns="70564" tIns="35282" rIns="70564" bIns="35282" rtlCol="0">
            <a:spAutoFit/>
          </a:bodyPr>
          <a:lstStyle/>
          <a:p>
            <a:pPr>
              <a:lnSpc>
                <a:spcPct val="13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需求分析报告</a:t>
            </a:r>
          </a:p>
          <a:p>
            <a:pPr>
              <a:lnSpc>
                <a:spcPct val="130000"/>
              </a:lnSpc>
            </a:pPr>
            <a:r>
              <a:rPr kumimoji="1" lang="zh-CN" altLang="en-US" spc="300" dirty="0">
                <a:solidFill>
                  <a:sysClr val="windowText" lastClr="000000"/>
                </a:solidFill>
                <a:latin typeface="微软雅黑" panose="020B0503020204020204" pitchFamily="34" charset="-122"/>
                <a:ea typeface="微软雅黑" panose="020B0503020204020204" pitchFamily="34" charset="-122"/>
                <a:cs typeface="微软雅黑" panose="020B0503020204020204" pitchFamily="34" charset="-122"/>
                <a:sym typeface="+mn-ea"/>
              </a:rPr>
              <a:t>资料收集分析</a:t>
            </a:r>
          </a:p>
          <a:p>
            <a:pPr>
              <a:lnSpc>
                <a:spcPct val="130000"/>
              </a:lnSpc>
            </a:pPr>
            <a:endParaRPr lang="zh-CN" altLang="en-US">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9" name="TextBox 18"/>
          <p:cNvSpPr txBox="1"/>
          <p:nvPr/>
        </p:nvSpPr>
        <p:spPr>
          <a:xfrm>
            <a:off x="1003105" y="3940450"/>
            <a:ext cx="826770" cy="346710"/>
          </a:xfrm>
          <a:prstGeom prst="rect">
            <a:avLst/>
          </a:prstGeom>
          <a:noFill/>
        </p:spPr>
        <p:txBody>
          <a:bodyPr wrap="none" lIns="70564" tIns="35282" rIns="70564" bIns="35282" rtlCol="0">
            <a:spAutoFit/>
          </a:bodyPr>
          <a:lstStyle/>
          <a:p>
            <a:pPr algn="l"/>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sym typeface="+mn-ea"/>
              </a:rPr>
              <a:t>蔡佳妮</a:t>
            </a:r>
          </a:p>
        </p:txBody>
      </p:sp>
      <p:sp>
        <p:nvSpPr>
          <p:cNvPr id="20" name="TextBox 19"/>
          <p:cNvSpPr txBox="1"/>
          <p:nvPr/>
        </p:nvSpPr>
        <p:spPr>
          <a:xfrm>
            <a:off x="5435600" y="3782695"/>
            <a:ext cx="3066415" cy="788670"/>
          </a:xfrm>
          <a:prstGeom prst="rect">
            <a:avLst/>
          </a:prstGeom>
          <a:noFill/>
        </p:spPr>
        <p:txBody>
          <a:bodyPr wrap="square" lIns="70564" tIns="35282" rIns="70564" bIns="35282" rtlCol="0">
            <a:spAutoFit/>
          </a:bodyPr>
          <a:lstStyle/>
          <a:p>
            <a:pPr algn="ctr">
              <a:lnSpc>
                <a:spcPct val="130000"/>
              </a:lnSpc>
            </a:pPr>
            <a:r>
              <a:rPr kumimoji="1" lang="en-US" spc="300" dirty="0">
                <a:solidFill>
                  <a:sysClr val="windowText" lastClr="000000"/>
                </a:solidFill>
                <a:latin typeface="微软雅黑" panose="020B0503020204020204" pitchFamily="34" charset="-122"/>
                <a:ea typeface="微软雅黑" panose="020B0503020204020204" pitchFamily="34" charset="-122"/>
                <a:cs typeface="微软雅黑" panose="020B0503020204020204" pitchFamily="34" charset="-122"/>
                <a:sym typeface="+mn-ea"/>
              </a:rPr>
              <a:t>PPT</a:t>
            </a:r>
            <a:r>
              <a:rPr kumimoji="1" lang="zh-CN" altLang="en-US" spc="300" dirty="0">
                <a:solidFill>
                  <a:sysClr val="windowText" lastClr="000000"/>
                </a:solidFill>
                <a:latin typeface="微软雅黑" panose="020B0503020204020204" pitchFamily="34" charset="-122"/>
                <a:ea typeface="微软雅黑" panose="020B0503020204020204" pitchFamily="34" charset="-122"/>
                <a:cs typeface="微软雅黑" panose="020B0503020204020204" pitchFamily="34" charset="-122"/>
                <a:sym typeface="+mn-ea"/>
              </a:rPr>
              <a:t>制作</a:t>
            </a:r>
            <a:r>
              <a:rPr kumimoji="1" lang="en-US" altLang="zh-CN" spc="300" dirty="0">
                <a:solidFill>
                  <a:sysClr val="windowText" lastClr="000000"/>
                </a:solidFill>
                <a:latin typeface="微软雅黑" panose="020B0503020204020204" pitchFamily="34" charset="-122"/>
                <a:ea typeface="微软雅黑" panose="020B0503020204020204" pitchFamily="34" charset="-122"/>
                <a:cs typeface="微软雅黑" panose="020B0503020204020204" pitchFamily="34" charset="-122"/>
                <a:sym typeface="+mn-ea"/>
              </a:rPr>
              <a:t> </a:t>
            </a:r>
          </a:p>
          <a:p>
            <a:pPr algn="ctr">
              <a:lnSpc>
                <a:spcPct val="130000"/>
              </a:lnSpc>
            </a:pPr>
            <a:r>
              <a:rPr kumimoji="1" lang="zh-CN" altLang="en-US" spc="300" dirty="0">
                <a:solidFill>
                  <a:sysClr val="windowText" lastClr="000000"/>
                </a:solidFill>
                <a:latin typeface="微软雅黑" panose="020B0503020204020204" pitchFamily="34" charset="-122"/>
                <a:ea typeface="微软雅黑" panose="020B0503020204020204" pitchFamily="34" charset="-122"/>
                <a:cs typeface="微软雅黑" panose="020B0503020204020204" pitchFamily="34" charset="-122"/>
                <a:sym typeface="+mn-ea"/>
              </a:rPr>
              <a:t>资料收集分析</a:t>
            </a:r>
          </a:p>
        </p:txBody>
      </p:sp>
      <p:sp>
        <p:nvSpPr>
          <p:cNvPr id="21" name="TextBox 20"/>
          <p:cNvSpPr txBox="1"/>
          <p:nvPr/>
        </p:nvSpPr>
        <p:spPr>
          <a:xfrm>
            <a:off x="5652426" y="3435752"/>
            <a:ext cx="826770" cy="346710"/>
          </a:xfrm>
          <a:prstGeom prst="rect">
            <a:avLst/>
          </a:prstGeom>
          <a:noFill/>
        </p:spPr>
        <p:txBody>
          <a:bodyPr wrap="none" lIns="70564" tIns="35282" rIns="70564" bIns="35282" rtlCol="0">
            <a:spAutoFit/>
          </a:bodyPr>
          <a:lstStyle/>
          <a:p>
            <a:pPr algn="l"/>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sym typeface="+mn-ea"/>
              </a:rPr>
              <a:t>孟雨潼</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childTnLst>
                          </p:cTn>
                        </p:par>
                        <p:par>
                          <p:cTn id="12" fill="hold">
                            <p:stCondLst>
                              <p:cond delay="75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par>
                          <p:cTn id="16" fill="hold">
                            <p:stCondLst>
                              <p:cond delay="1250"/>
                            </p:stCondLst>
                            <p:childTnLst>
                              <p:par>
                                <p:cTn id="17" presetID="22" presetClass="entr" presetSubtype="4"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down)">
                                      <p:cBhvr>
                                        <p:cTn id="19" dur="500"/>
                                        <p:tgtEl>
                                          <p:spTgt spid="9"/>
                                        </p:tgtEl>
                                      </p:cBhvr>
                                    </p:animEffect>
                                  </p:childTnLst>
                                </p:cTn>
                              </p:par>
                            </p:childTnLst>
                          </p:cTn>
                        </p:par>
                        <p:par>
                          <p:cTn id="20" fill="hold">
                            <p:stCondLst>
                              <p:cond delay="1750"/>
                            </p:stCondLst>
                            <p:childTnLst>
                              <p:par>
                                <p:cTn id="21" presetID="17" presetClass="entr" presetSubtype="1" fill="hold" grpId="0" nodeType="afterEffect">
                                  <p:stCondLst>
                                    <p:cond delay="0"/>
                                  </p:stCondLst>
                                  <p:iterate type="lt">
                                    <p:tmPct val="40000"/>
                                  </p:iterate>
                                  <p:childTnLst>
                                    <p:set>
                                      <p:cBhvr>
                                        <p:cTn id="22" dur="1" fill="hold">
                                          <p:stCondLst>
                                            <p:cond delay="0"/>
                                          </p:stCondLst>
                                        </p:cTn>
                                        <p:tgtEl>
                                          <p:spTgt spid="17"/>
                                        </p:tgtEl>
                                        <p:attrNameLst>
                                          <p:attrName>style.visibility</p:attrName>
                                        </p:attrNameLst>
                                      </p:cBhvr>
                                      <p:to>
                                        <p:strVal val="visible"/>
                                      </p:to>
                                    </p:set>
                                    <p:anim calcmode="lin" valueType="num">
                                      <p:cBhvr>
                                        <p:cTn id="23" dur="250" fill="hold"/>
                                        <p:tgtEl>
                                          <p:spTgt spid="17"/>
                                        </p:tgtEl>
                                        <p:attrNameLst>
                                          <p:attrName>ppt_x</p:attrName>
                                        </p:attrNameLst>
                                      </p:cBhvr>
                                      <p:tavLst>
                                        <p:tav tm="0">
                                          <p:val>
                                            <p:strVal val="#ppt_x"/>
                                          </p:val>
                                        </p:tav>
                                        <p:tav tm="100000">
                                          <p:val>
                                            <p:strVal val="#ppt_x"/>
                                          </p:val>
                                        </p:tav>
                                      </p:tavLst>
                                    </p:anim>
                                    <p:anim calcmode="lin" valueType="num">
                                      <p:cBhvr>
                                        <p:cTn id="24" dur="250" fill="hold"/>
                                        <p:tgtEl>
                                          <p:spTgt spid="17"/>
                                        </p:tgtEl>
                                        <p:attrNameLst>
                                          <p:attrName>ppt_y</p:attrName>
                                        </p:attrNameLst>
                                      </p:cBhvr>
                                      <p:tavLst>
                                        <p:tav tm="0">
                                          <p:val>
                                            <p:strVal val="#ppt_y-#ppt_h/2"/>
                                          </p:val>
                                        </p:tav>
                                        <p:tav tm="100000">
                                          <p:val>
                                            <p:strVal val="#ppt_y"/>
                                          </p:val>
                                        </p:tav>
                                      </p:tavLst>
                                    </p:anim>
                                    <p:anim calcmode="lin" valueType="num">
                                      <p:cBhvr>
                                        <p:cTn id="25" dur="250" fill="hold"/>
                                        <p:tgtEl>
                                          <p:spTgt spid="17"/>
                                        </p:tgtEl>
                                        <p:attrNameLst>
                                          <p:attrName>ppt_w</p:attrName>
                                        </p:attrNameLst>
                                      </p:cBhvr>
                                      <p:tavLst>
                                        <p:tav tm="0">
                                          <p:val>
                                            <p:strVal val="#ppt_w"/>
                                          </p:val>
                                        </p:tav>
                                        <p:tav tm="100000">
                                          <p:val>
                                            <p:strVal val="#ppt_w"/>
                                          </p:val>
                                        </p:tav>
                                      </p:tavLst>
                                    </p:anim>
                                    <p:anim calcmode="lin" valueType="num">
                                      <p:cBhvr>
                                        <p:cTn id="26" dur="250" fill="hold"/>
                                        <p:tgtEl>
                                          <p:spTgt spid="17"/>
                                        </p:tgtEl>
                                        <p:attrNameLst>
                                          <p:attrName>ppt_h</p:attrName>
                                        </p:attrNameLst>
                                      </p:cBhvr>
                                      <p:tavLst>
                                        <p:tav tm="0">
                                          <p:val>
                                            <p:fltVal val="0"/>
                                          </p:val>
                                        </p:tav>
                                        <p:tav tm="100000">
                                          <p:val>
                                            <p:strVal val="#ppt_h"/>
                                          </p:val>
                                        </p:tav>
                                      </p:tavLst>
                                    </p:anim>
                                  </p:childTnLst>
                                </p:cTn>
                              </p:par>
                            </p:childTnLst>
                          </p:cTn>
                        </p:par>
                        <p:par>
                          <p:cTn id="27" fill="hold">
                            <p:stCondLst>
                              <p:cond delay="2200"/>
                            </p:stCondLst>
                            <p:childTnLst>
                              <p:par>
                                <p:cTn id="28" presetID="22" presetClass="entr" presetSubtype="8" fill="hold" grpId="0" nodeType="afterEffect">
                                  <p:stCondLst>
                                    <p:cond delay="0"/>
                                  </p:stCondLst>
                                  <p:childTnLst>
                                    <p:set>
                                      <p:cBhvr>
                                        <p:cTn id="29" dur="1" fill="hold">
                                          <p:stCondLst>
                                            <p:cond delay="0"/>
                                          </p:stCondLst>
                                        </p:cTn>
                                        <p:tgtEl>
                                          <p:spTgt spid="16"/>
                                        </p:tgtEl>
                                        <p:attrNameLst>
                                          <p:attrName>style.visibility</p:attrName>
                                        </p:attrNameLst>
                                      </p:cBhvr>
                                      <p:to>
                                        <p:strVal val="visible"/>
                                      </p:to>
                                    </p:set>
                                    <p:animEffect transition="in" filter="wipe(left)">
                                      <p:cBhvr>
                                        <p:cTn id="30" dur="500"/>
                                        <p:tgtEl>
                                          <p:spTgt spid="16"/>
                                        </p:tgtEl>
                                      </p:cBhvr>
                                    </p:animEffect>
                                  </p:childTnLst>
                                </p:cTn>
                              </p:par>
                            </p:childTnLst>
                          </p:cTn>
                        </p:par>
                        <p:par>
                          <p:cTn id="31" fill="hold">
                            <p:stCondLst>
                              <p:cond delay="2700"/>
                            </p:stCondLst>
                            <p:childTnLst>
                              <p:par>
                                <p:cTn id="32" presetID="22" presetClass="entr" presetSubtype="8" fill="hold" grpId="0" nodeType="after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wipe(left)">
                                      <p:cBhvr>
                                        <p:cTn id="34" dur="500"/>
                                        <p:tgtEl>
                                          <p:spTgt spid="4"/>
                                        </p:tgtEl>
                                      </p:cBhvr>
                                    </p:animEffect>
                                  </p:childTnLst>
                                </p:cTn>
                              </p:par>
                            </p:childTnLst>
                          </p:cTn>
                        </p:par>
                        <p:par>
                          <p:cTn id="35" fill="hold">
                            <p:stCondLst>
                              <p:cond delay="3200"/>
                            </p:stCondLst>
                            <p:childTnLst>
                              <p:par>
                                <p:cTn id="36" presetID="22" presetClass="entr" presetSubtype="1" fill="hold" nodeType="after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wipe(up)">
                                      <p:cBhvr>
                                        <p:cTn id="38" dur="500"/>
                                        <p:tgtEl>
                                          <p:spTgt spid="5"/>
                                        </p:tgtEl>
                                      </p:cBhvr>
                                    </p:animEffect>
                                  </p:childTnLst>
                                </p:cTn>
                              </p:par>
                            </p:childTnLst>
                          </p:cTn>
                        </p:par>
                        <p:par>
                          <p:cTn id="39" fill="hold">
                            <p:stCondLst>
                              <p:cond delay="3700"/>
                            </p:stCondLst>
                            <p:childTnLst>
                              <p:par>
                                <p:cTn id="40" presetID="17" presetClass="entr" presetSubtype="1" fill="hold" grpId="0" nodeType="afterEffect">
                                  <p:stCondLst>
                                    <p:cond delay="0"/>
                                  </p:stCondLst>
                                  <p:iterate type="lt">
                                    <p:tmPct val="40000"/>
                                  </p:iterate>
                                  <p:childTnLst>
                                    <p:set>
                                      <p:cBhvr>
                                        <p:cTn id="41" dur="1" fill="hold">
                                          <p:stCondLst>
                                            <p:cond delay="0"/>
                                          </p:stCondLst>
                                        </p:cTn>
                                        <p:tgtEl>
                                          <p:spTgt spid="19"/>
                                        </p:tgtEl>
                                        <p:attrNameLst>
                                          <p:attrName>style.visibility</p:attrName>
                                        </p:attrNameLst>
                                      </p:cBhvr>
                                      <p:to>
                                        <p:strVal val="visible"/>
                                      </p:to>
                                    </p:set>
                                    <p:anim calcmode="lin" valueType="num">
                                      <p:cBhvr>
                                        <p:cTn id="42" dur="250" fill="hold"/>
                                        <p:tgtEl>
                                          <p:spTgt spid="19"/>
                                        </p:tgtEl>
                                        <p:attrNameLst>
                                          <p:attrName>ppt_x</p:attrName>
                                        </p:attrNameLst>
                                      </p:cBhvr>
                                      <p:tavLst>
                                        <p:tav tm="0">
                                          <p:val>
                                            <p:strVal val="#ppt_x"/>
                                          </p:val>
                                        </p:tav>
                                        <p:tav tm="100000">
                                          <p:val>
                                            <p:strVal val="#ppt_x"/>
                                          </p:val>
                                        </p:tav>
                                      </p:tavLst>
                                    </p:anim>
                                    <p:anim calcmode="lin" valueType="num">
                                      <p:cBhvr>
                                        <p:cTn id="43" dur="250" fill="hold"/>
                                        <p:tgtEl>
                                          <p:spTgt spid="19"/>
                                        </p:tgtEl>
                                        <p:attrNameLst>
                                          <p:attrName>ppt_y</p:attrName>
                                        </p:attrNameLst>
                                      </p:cBhvr>
                                      <p:tavLst>
                                        <p:tav tm="0">
                                          <p:val>
                                            <p:strVal val="#ppt_y-#ppt_h/2"/>
                                          </p:val>
                                        </p:tav>
                                        <p:tav tm="100000">
                                          <p:val>
                                            <p:strVal val="#ppt_y"/>
                                          </p:val>
                                        </p:tav>
                                      </p:tavLst>
                                    </p:anim>
                                    <p:anim calcmode="lin" valueType="num">
                                      <p:cBhvr>
                                        <p:cTn id="44" dur="250" fill="hold"/>
                                        <p:tgtEl>
                                          <p:spTgt spid="19"/>
                                        </p:tgtEl>
                                        <p:attrNameLst>
                                          <p:attrName>ppt_w</p:attrName>
                                        </p:attrNameLst>
                                      </p:cBhvr>
                                      <p:tavLst>
                                        <p:tav tm="0">
                                          <p:val>
                                            <p:strVal val="#ppt_w"/>
                                          </p:val>
                                        </p:tav>
                                        <p:tav tm="100000">
                                          <p:val>
                                            <p:strVal val="#ppt_w"/>
                                          </p:val>
                                        </p:tav>
                                      </p:tavLst>
                                    </p:anim>
                                    <p:anim calcmode="lin" valueType="num">
                                      <p:cBhvr>
                                        <p:cTn id="45" dur="250" fill="hold"/>
                                        <p:tgtEl>
                                          <p:spTgt spid="19"/>
                                        </p:tgtEl>
                                        <p:attrNameLst>
                                          <p:attrName>ppt_h</p:attrName>
                                        </p:attrNameLst>
                                      </p:cBhvr>
                                      <p:tavLst>
                                        <p:tav tm="0">
                                          <p:val>
                                            <p:fltVal val="0"/>
                                          </p:val>
                                        </p:tav>
                                        <p:tav tm="100000">
                                          <p:val>
                                            <p:strVal val="#ppt_h"/>
                                          </p:val>
                                        </p:tav>
                                      </p:tavLst>
                                    </p:anim>
                                  </p:childTnLst>
                                </p:cTn>
                              </p:par>
                            </p:childTnLst>
                          </p:cTn>
                        </p:par>
                        <p:par>
                          <p:cTn id="46" fill="hold">
                            <p:stCondLst>
                              <p:cond delay="4150"/>
                            </p:stCondLst>
                            <p:childTnLst>
                              <p:par>
                                <p:cTn id="47" presetID="22" presetClass="entr" presetSubtype="8" fill="hold" grpId="0" nodeType="after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wipe(left)">
                                      <p:cBhvr>
                                        <p:cTn id="49" dur="500"/>
                                        <p:tgtEl>
                                          <p:spTgt spid="18"/>
                                        </p:tgtEl>
                                      </p:cBhvr>
                                    </p:animEffect>
                                  </p:childTnLst>
                                </p:cTn>
                              </p:par>
                            </p:childTnLst>
                          </p:cTn>
                        </p:par>
                        <p:par>
                          <p:cTn id="50" fill="hold">
                            <p:stCondLst>
                              <p:cond delay="4650"/>
                            </p:stCondLst>
                            <p:childTnLst>
                              <p:par>
                                <p:cTn id="51" presetID="22" presetClass="entr" presetSubtype="2" fill="hold" grpId="0" nodeType="afterEffect">
                                  <p:stCondLst>
                                    <p:cond delay="0"/>
                                  </p:stCondLst>
                                  <p:childTnLst>
                                    <p:set>
                                      <p:cBhvr>
                                        <p:cTn id="52" dur="1" fill="hold">
                                          <p:stCondLst>
                                            <p:cond delay="0"/>
                                          </p:stCondLst>
                                        </p:cTn>
                                        <p:tgtEl>
                                          <p:spTgt spid="12"/>
                                        </p:tgtEl>
                                        <p:attrNameLst>
                                          <p:attrName>style.visibility</p:attrName>
                                        </p:attrNameLst>
                                      </p:cBhvr>
                                      <p:to>
                                        <p:strVal val="visible"/>
                                      </p:to>
                                    </p:set>
                                    <p:animEffect transition="in" filter="wipe(right)">
                                      <p:cBhvr>
                                        <p:cTn id="53" dur="500"/>
                                        <p:tgtEl>
                                          <p:spTgt spid="12"/>
                                        </p:tgtEl>
                                      </p:cBhvr>
                                    </p:animEffect>
                                  </p:childTnLst>
                                </p:cTn>
                              </p:par>
                            </p:childTnLst>
                          </p:cTn>
                        </p:par>
                        <p:par>
                          <p:cTn id="54" fill="hold">
                            <p:stCondLst>
                              <p:cond delay="5150"/>
                            </p:stCondLst>
                            <p:childTnLst>
                              <p:par>
                                <p:cTn id="55" presetID="22" presetClass="entr" presetSubtype="1" fill="hold" nodeType="after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wipe(up)">
                                      <p:cBhvr>
                                        <p:cTn id="57" dur="500"/>
                                        <p:tgtEl>
                                          <p:spTgt spid="13"/>
                                        </p:tgtEl>
                                      </p:cBhvr>
                                    </p:animEffect>
                                  </p:childTnLst>
                                </p:cTn>
                              </p:par>
                            </p:childTnLst>
                          </p:cTn>
                        </p:par>
                        <p:par>
                          <p:cTn id="58" fill="hold">
                            <p:stCondLst>
                              <p:cond delay="5650"/>
                            </p:stCondLst>
                            <p:childTnLst>
                              <p:par>
                                <p:cTn id="59" presetID="17" presetClass="entr" presetSubtype="1" fill="hold" grpId="0" nodeType="afterEffect">
                                  <p:stCondLst>
                                    <p:cond delay="0"/>
                                  </p:stCondLst>
                                  <p:iterate type="lt">
                                    <p:tmPct val="40000"/>
                                  </p:iterate>
                                  <p:childTnLst>
                                    <p:set>
                                      <p:cBhvr>
                                        <p:cTn id="60" dur="1" fill="hold">
                                          <p:stCondLst>
                                            <p:cond delay="0"/>
                                          </p:stCondLst>
                                        </p:cTn>
                                        <p:tgtEl>
                                          <p:spTgt spid="21"/>
                                        </p:tgtEl>
                                        <p:attrNameLst>
                                          <p:attrName>style.visibility</p:attrName>
                                        </p:attrNameLst>
                                      </p:cBhvr>
                                      <p:to>
                                        <p:strVal val="visible"/>
                                      </p:to>
                                    </p:set>
                                    <p:anim calcmode="lin" valueType="num">
                                      <p:cBhvr>
                                        <p:cTn id="61" dur="250" fill="hold"/>
                                        <p:tgtEl>
                                          <p:spTgt spid="21"/>
                                        </p:tgtEl>
                                        <p:attrNameLst>
                                          <p:attrName>ppt_x</p:attrName>
                                        </p:attrNameLst>
                                      </p:cBhvr>
                                      <p:tavLst>
                                        <p:tav tm="0">
                                          <p:val>
                                            <p:strVal val="#ppt_x"/>
                                          </p:val>
                                        </p:tav>
                                        <p:tav tm="100000">
                                          <p:val>
                                            <p:strVal val="#ppt_x"/>
                                          </p:val>
                                        </p:tav>
                                      </p:tavLst>
                                    </p:anim>
                                    <p:anim calcmode="lin" valueType="num">
                                      <p:cBhvr>
                                        <p:cTn id="62" dur="250" fill="hold"/>
                                        <p:tgtEl>
                                          <p:spTgt spid="21"/>
                                        </p:tgtEl>
                                        <p:attrNameLst>
                                          <p:attrName>ppt_y</p:attrName>
                                        </p:attrNameLst>
                                      </p:cBhvr>
                                      <p:tavLst>
                                        <p:tav tm="0">
                                          <p:val>
                                            <p:strVal val="#ppt_y-#ppt_h/2"/>
                                          </p:val>
                                        </p:tav>
                                        <p:tav tm="100000">
                                          <p:val>
                                            <p:strVal val="#ppt_y"/>
                                          </p:val>
                                        </p:tav>
                                      </p:tavLst>
                                    </p:anim>
                                    <p:anim calcmode="lin" valueType="num">
                                      <p:cBhvr>
                                        <p:cTn id="63" dur="250" fill="hold"/>
                                        <p:tgtEl>
                                          <p:spTgt spid="21"/>
                                        </p:tgtEl>
                                        <p:attrNameLst>
                                          <p:attrName>ppt_w</p:attrName>
                                        </p:attrNameLst>
                                      </p:cBhvr>
                                      <p:tavLst>
                                        <p:tav tm="0">
                                          <p:val>
                                            <p:strVal val="#ppt_w"/>
                                          </p:val>
                                        </p:tav>
                                        <p:tav tm="100000">
                                          <p:val>
                                            <p:strVal val="#ppt_w"/>
                                          </p:val>
                                        </p:tav>
                                      </p:tavLst>
                                    </p:anim>
                                    <p:anim calcmode="lin" valueType="num">
                                      <p:cBhvr>
                                        <p:cTn id="64" dur="250" fill="hold"/>
                                        <p:tgtEl>
                                          <p:spTgt spid="21"/>
                                        </p:tgtEl>
                                        <p:attrNameLst>
                                          <p:attrName>ppt_h</p:attrName>
                                        </p:attrNameLst>
                                      </p:cBhvr>
                                      <p:tavLst>
                                        <p:tav tm="0">
                                          <p:val>
                                            <p:fltVal val="0"/>
                                          </p:val>
                                        </p:tav>
                                        <p:tav tm="100000">
                                          <p:val>
                                            <p:strVal val="#ppt_h"/>
                                          </p:val>
                                        </p:tav>
                                      </p:tavLst>
                                    </p:anim>
                                  </p:childTnLst>
                                </p:cTn>
                              </p:par>
                            </p:childTnLst>
                          </p:cTn>
                        </p:par>
                        <p:par>
                          <p:cTn id="65" fill="hold">
                            <p:stCondLst>
                              <p:cond delay="6099"/>
                            </p:stCondLst>
                            <p:childTnLst>
                              <p:par>
                                <p:cTn id="66" presetID="22" presetClass="entr" presetSubtype="8" fill="hold" grpId="0" nodeType="afterEffect">
                                  <p:stCondLst>
                                    <p:cond delay="0"/>
                                  </p:stCondLst>
                                  <p:childTnLst>
                                    <p:set>
                                      <p:cBhvr>
                                        <p:cTn id="67" dur="1" fill="hold">
                                          <p:stCondLst>
                                            <p:cond delay="0"/>
                                          </p:stCondLst>
                                        </p:cTn>
                                        <p:tgtEl>
                                          <p:spTgt spid="20"/>
                                        </p:tgtEl>
                                        <p:attrNameLst>
                                          <p:attrName>style.visibility</p:attrName>
                                        </p:attrNameLst>
                                      </p:cBhvr>
                                      <p:to>
                                        <p:strVal val="visible"/>
                                      </p:to>
                                    </p:set>
                                    <p:animEffect transition="in" filter="wipe(left)">
                                      <p:cBhvr>
                                        <p:cTn id="6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ldLvl="0" animBg="1"/>
      <p:bldP spid="8" grpId="0" bldLvl="0" animBg="1"/>
      <p:bldP spid="12" grpId="0" bldLvl="0" animBg="1"/>
      <p:bldP spid="16" grpId="0"/>
      <p:bldP spid="17" grpId="0"/>
      <p:bldP spid="18" grpId="0"/>
      <p:bldP spid="19" grpId="0"/>
      <p:bldP spid="20" grpId="0"/>
      <p:bldP spid="21"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pattFill prst="ltUpDiag">
          <a:fgClr>
            <a:schemeClr val="tx2">
              <a:lumMod val="20000"/>
              <a:lumOff val="80000"/>
            </a:schemeClr>
          </a:fgClr>
          <a:bgClr>
            <a:schemeClr val="bg1"/>
          </a:bgClr>
        </a:pattFill>
        <a:effectLst/>
      </p:bgPr>
    </p:bg>
    <p:spTree>
      <p:nvGrpSpPr>
        <p:cNvPr id="1" name=""/>
        <p:cNvGrpSpPr/>
        <p:nvPr/>
      </p:nvGrpSpPr>
      <p:grpSpPr>
        <a:xfrm>
          <a:off x="0" y="0"/>
          <a:ext cx="0" cy="0"/>
          <a:chOff x="0" y="0"/>
          <a:chExt cx="0" cy="0"/>
        </a:xfrm>
      </p:grpSpPr>
      <p:pic>
        <p:nvPicPr>
          <p:cNvPr id="2" name="商务背景乐.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562573" y="-668610"/>
            <a:ext cx="487363" cy="487363"/>
          </a:xfrm>
          <a:prstGeom prst="rect">
            <a:avLst/>
          </a:prstGeom>
        </p:spPr>
      </p:pic>
      <p:sp>
        <p:nvSpPr>
          <p:cNvPr id="16" name="Text Placeholder 12"/>
          <p:cNvSpPr txBox="1"/>
          <p:nvPr/>
        </p:nvSpPr>
        <p:spPr>
          <a:xfrm>
            <a:off x="2392521" y="3436232"/>
            <a:ext cx="4357688" cy="177533"/>
          </a:xfrm>
          <a:prstGeom prst="rect">
            <a:avLst/>
          </a:prstGeom>
        </p:spPr>
        <p:txBody>
          <a:bodyPr lIns="0" rIns="0" anchor="ctr">
            <a:noAutofit/>
          </a:bodyPr>
          <a:lstStyle>
            <a:lvl1pPr marL="0" indent="0" algn="ctr" defTabSz="914400" rtl="0" eaLnBrk="1" latinLnBrk="0" hangingPunct="1">
              <a:spcBef>
                <a:spcPct val="20000"/>
              </a:spcBef>
              <a:buFont typeface="Arial" panose="020B0604020202020204" pitchFamily="34" charset="0"/>
              <a:buNone/>
              <a:defRPr sz="800" b="0" kern="1200" baseline="0">
                <a:solidFill>
                  <a:schemeClr val="tx1"/>
                </a:solidFill>
                <a:latin typeface="Aller Light" panose="02000503000000020004" pitchFamily="2" charset="0"/>
                <a:ea typeface="Roboto" pitchFamily="2" charset="0"/>
                <a:cs typeface="+mn-cs"/>
              </a:defRPr>
            </a:lvl1pPr>
            <a:lvl2pPr marL="342900" indent="0" algn="l" defTabSz="914400" rtl="0" eaLnBrk="1" latinLnBrk="0" hangingPunct="1">
              <a:spcBef>
                <a:spcPct val="20000"/>
              </a:spcBef>
              <a:buFont typeface="Arial" panose="020B0604020202020204" pitchFamily="34" charset="0"/>
              <a:buNone/>
              <a:defRPr sz="2800" kern="1200">
                <a:solidFill>
                  <a:schemeClr val="tx1"/>
                </a:solidFill>
                <a:latin typeface="+mn-lt"/>
                <a:ea typeface="+mn-ea"/>
                <a:cs typeface="+mn-cs"/>
              </a:defRPr>
            </a:lvl2pPr>
            <a:lvl3pPr marL="685800" indent="0" algn="l" defTabSz="914400" rtl="0" eaLnBrk="1" latinLnBrk="0" hangingPunct="1">
              <a:spcBef>
                <a:spcPct val="20000"/>
              </a:spcBef>
              <a:buFont typeface="Arial" panose="020B0604020202020204" pitchFamily="34" charset="0"/>
              <a:buNone/>
              <a:defRPr sz="2400" kern="1200">
                <a:solidFill>
                  <a:schemeClr val="tx1"/>
                </a:solidFill>
                <a:latin typeface="+mn-lt"/>
                <a:ea typeface="+mn-ea"/>
                <a:cs typeface="+mn-cs"/>
              </a:defRPr>
            </a:lvl3pPr>
            <a:lvl4pPr marL="10287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4pPr>
            <a:lvl5pPr marL="1371600" indent="0" algn="l" defTabSz="914400" rtl="0" eaLnBrk="1" latinLnBrk="0" hangingPunct="1">
              <a:spcBef>
                <a:spcPct val="20000"/>
              </a:spcBef>
              <a:buFont typeface="Arial" panose="020B0604020202020204" pitchFamily="34" charset="0"/>
              <a:buNone/>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zh-CN" altLang="en-US" sz="1500" b="1" dirty="0">
                <a:solidFill>
                  <a:schemeClr val="tx1">
                    <a:lumMod val="75000"/>
                    <a:lumOff val="25000"/>
                  </a:schemeClr>
                </a:solidFill>
                <a:latin typeface="微软雅黑" panose="020B0503020204020204" pitchFamily="34" charset="-122"/>
                <a:ea typeface="微软雅黑" panose="020B0503020204020204" pitchFamily="34" charset="-122"/>
              </a:rPr>
              <a:t> 时间：</a:t>
            </a:r>
            <a:r>
              <a:rPr lang="en-US" altLang="zh-CN" sz="1500" b="1" dirty="0">
                <a:solidFill>
                  <a:schemeClr val="tx1">
                    <a:lumMod val="75000"/>
                    <a:lumOff val="25000"/>
                  </a:schemeClr>
                </a:solidFill>
                <a:latin typeface="微软雅黑" panose="020B0503020204020204" pitchFamily="34" charset="-122"/>
                <a:ea typeface="微软雅黑" panose="020B0503020204020204" pitchFamily="34" charset="-122"/>
              </a:rPr>
              <a:t>2022.5.17</a:t>
            </a:r>
            <a:endParaRPr lang="en-GB" sz="15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7" name="直接连接符 16"/>
          <p:cNvCxnSpPr/>
          <p:nvPr/>
        </p:nvCxnSpPr>
        <p:spPr>
          <a:xfrm>
            <a:off x="1547808" y="3181447"/>
            <a:ext cx="5929530" cy="0"/>
          </a:xfrm>
          <a:prstGeom prst="line">
            <a:avLst/>
          </a:prstGeom>
        </p:spPr>
        <p:style>
          <a:lnRef idx="1">
            <a:schemeClr val="accent1"/>
          </a:lnRef>
          <a:fillRef idx="0">
            <a:schemeClr val="accent1"/>
          </a:fillRef>
          <a:effectRef idx="0">
            <a:schemeClr val="accent1"/>
          </a:effectRef>
          <a:fontRef idx="minor">
            <a:schemeClr val="tx1"/>
          </a:fontRef>
        </p:style>
      </p:cxnSp>
      <p:sp>
        <p:nvSpPr>
          <p:cNvPr id="23" name="六边形 22"/>
          <p:cNvSpPr/>
          <p:nvPr/>
        </p:nvSpPr>
        <p:spPr>
          <a:xfrm flipH="1">
            <a:off x="1295899" y="1923748"/>
            <a:ext cx="6552728" cy="822546"/>
          </a:xfrm>
          <a:prstGeom prst="hexagon">
            <a:avLst/>
          </a:prstGeom>
          <a:solidFill>
            <a:schemeClr val="accent1"/>
          </a:solidFill>
          <a:ln w="19050">
            <a:gradFill>
              <a:gsLst>
                <a:gs pos="0">
                  <a:schemeClr val="bg1"/>
                </a:gs>
                <a:gs pos="100000">
                  <a:srgbClr val="CBCBCB"/>
                </a:gs>
              </a:gsLst>
              <a:lin ang="5400000" scaled="0"/>
            </a:gradFill>
          </a:ln>
          <a:effectLst>
            <a:outerShdw blurRad="1905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Text Placeholder 12"/>
          <p:cNvSpPr txBox="1"/>
          <p:nvPr/>
        </p:nvSpPr>
        <p:spPr>
          <a:xfrm>
            <a:off x="1043435" y="2141483"/>
            <a:ext cx="6829799" cy="387741"/>
          </a:xfrm>
          <a:prstGeom prst="rect">
            <a:avLst/>
          </a:prstGeom>
        </p:spPr>
        <p:txBody>
          <a:bodyPr vert="horz" lIns="0" tIns="45720" rIns="0" bIns="45720" rtlCol="0" anchor="ctr">
            <a:noAutofit/>
          </a:bodyPr>
          <a:lstStyle>
            <a:defPPr>
              <a:defRPr lang="zh-CN"/>
            </a:defPPr>
            <a:lvl1pPr marL="0" indent="0" algn="ctr" defTabSz="914400" rtl="0" eaLnBrk="1" latinLnBrk="0" hangingPunct="1">
              <a:buNone/>
              <a:defRPr sz="3000" b="0" kern="1200" baseline="0">
                <a:solidFill>
                  <a:schemeClr val="accent1"/>
                </a:solidFill>
                <a:latin typeface="U.S. 101" pitchFamily="2" charset="0"/>
                <a:ea typeface="Roboto" pitchFamily="2" charset="0"/>
                <a:cs typeface="+mn-cs"/>
              </a:defRPr>
            </a:lvl1pPr>
            <a:lvl2pPr marL="342900" indent="0" algn="l" defTabSz="914400" rtl="0" eaLnBrk="1" latinLnBrk="0" hangingPunct="1">
              <a:buNone/>
              <a:defRPr sz="1800" kern="1200">
                <a:solidFill>
                  <a:schemeClr val="tx1"/>
                </a:solidFill>
                <a:latin typeface="+mn-lt"/>
                <a:ea typeface="+mn-ea"/>
                <a:cs typeface="+mn-cs"/>
              </a:defRPr>
            </a:lvl2pPr>
            <a:lvl3pPr marL="685800" indent="0" algn="l" defTabSz="914400" rtl="0" eaLnBrk="1" latinLnBrk="0" hangingPunct="1">
              <a:buNone/>
              <a:defRPr sz="1800" kern="1200">
                <a:solidFill>
                  <a:schemeClr val="tx1"/>
                </a:solidFill>
                <a:latin typeface="+mn-lt"/>
                <a:ea typeface="+mn-ea"/>
                <a:cs typeface="+mn-cs"/>
              </a:defRPr>
            </a:lvl3pPr>
            <a:lvl4pPr marL="1028700" indent="0" algn="l" defTabSz="914400" rtl="0" eaLnBrk="1" latinLnBrk="0" hangingPunct="1">
              <a:buNone/>
              <a:defRPr sz="1800" kern="1200">
                <a:solidFill>
                  <a:schemeClr val="tx1"/>
                </a:solidFill>
                <a:latin typeface="+mn-lt"/>
                <a:ea typeface="+mn-ea"/>
                <a:cs typeface="+mn-cs"/>
              </a:defRPr>
            </a:lvl4pPr>
            <a:lvl5pPr marL="1371600" indent="0" algn="l" defTabSz="914400" rtl="0" eaLnBrk="1" latinLnBrk="0" hangingPunct="1">
              <a:buNone/>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4000" b="1" dirty="0">
                <a:solidFill>
                  <a:schemeClr val="tx1">
                    <a:lumMod val="75000"/>
                    <a:lumOff val="25000"/>
                  </a:schemeClr>
                </a:solidFill>
                <a:latin typeface="微软雅黑" panose="020B0503020204020204" pitchFamily="34" charset="-122"/>
                <a:ea typeface="微软雅黑" panose="020B0503020204020204" pitchFamily="34" charset="-122"/>
              </a:rPr>
              <a:t>汇报完毕  谢谢观赏</a:t>
            </a:r>
            <a:endParaRPr lang="en-GB" sz="4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2500" advClick="0" advTm="0">
        <p:checker/>
      </p:transition>
    </mc:Choice>
    <mc:Fallback xmlns="">
      <p:transition spd="slow" advClick="0"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wipe(left)">
                                      <p:cBhvr>
                                        <p:cTn id="11" dur="500"/>
                                        <p:tgtEl>
                                          <p:spTgt spid="23"/>
                                        </p:tgtEl>
                                      </p:cBhvr>
                                    </p:animEffect>
                                  </p:childTnLst>
                                </p:cTn>
                              </p:par>
                            </p:childTnLst>
                          </p:cTn>
                        </p:par>
                        <p:par>
                          <p:cTn id="12" fill="hold">
                            <p:stCondLst>
                              <p:cond delay="500"/>
                            </p:stCondLst>
                            <p:childTnLst>
                              <p:par>
                                <p:cTn id="13" presetID="41" presetClass="entr" presetSubtype="0" fill="hold" grpId="0" nodeType="afterEffect">
                                  <p:stCondLst>
                                    <p:cond delay="0"/>
                                  </p:stCondLst>
                                  <p:iterate type="lt">
                                    <p:tmPct val="10000"/>
                                  </p:iterate>
                                  <p:childTnLst>
                                    <p:set>
                                      <p:cBhvr>
                                        <p:cTn id="14" dur="1" fill="hold">
                                          <p:stCondLst>
                                            <p:cond delay="0"/>
                                          </p:stCondLst>
                                        </p:cTn>
                                        <p:tgtEl>
                                          <p:spTgt spid="25">
                                            <p:txEl>
                                              <p:pRg st="0" end="0"/>
                                            </p:txEl>
                                          </p:spTgt>
                                        </p:tgtEl>
                                        <p:attrNameLst>
                                          <p:attrName>style.visibility</p:attrName>
                                        </p:attrNameLst>
                                      </p:cBhvr>
                                      <p:to>
                                        <p:strVal val="visible"/>
                                      </p:to>
                                    </p:set>
                                    <p:anim calcmode="lin" valueType="num">
                                      <p:cBhvr>
                                        <p:cTn id="15" dur="700" fill="hold"/>
                                        <p:tgtEl>
                                          <p:spTgt spid="25">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6" dur="700" fill="hold"/>
                                        <p:tgtEl>
                                          <p:spTgt spid="25">
                                            <p:txEl>
                                              <p:pRg st="0" end="0"/>
                                            </p:txEl>
                                          </p:spTgt>
                                        </p:tgtEl>
                                        <p:attrNameLst>
                                          <p:attrName>ppt_y</p:attrName>
                                        </p:attrNameLst>
                                      </p:cBhvr>
                                      <p:tavLst>
                                        <p:tav tm="0">
                                          <p:val>
                                            <p:strVal val="#ppt_y"/>
                                          </p:val>
                                        </p:tav>
                                        <p:tav tm="100000">
                                          <p:val>
                                            <p:strVal val="#ppt_y"/>
                                          </p:val>
                                        </p:tav>
                                      </p:tavLst>
                                    </p:anim>
                                    <p:anim calcmode="lin" valueType="num">
                                      <p:cBhvr>
                                        <p:cTn id="17" dur="700" fill="hold"/>
                                        <p:tgtEl>
                                          <p:spTgt spid="25">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8" dur="700" fill="hold"/>
                                        <p:tgtEl>
                                          <p:spTgt spid="25">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9" dur="700" tmFilter="0,0; .5, 1; 1, 1"/>
                                        <p:tgtEl>
                                          <p:spTgt spid="25">
                                            <p:txEl>
                                              <p:pRg st="0" end="0"/>
                                            </p:txEl>
                                          </p:spTgt>
                                        </p:tgtEl>
                                      </p:cBhvr>
                                    </p:animEffect>
                                  </p:childTnLst>
                                </p:cTn>
                              </p:par>
                            </p:childTnLst>
                          </p:cTn>
                        </p:par>
                        <p:par>
                          <p:cTn id="20" fill="hold">
                            <p:stCondLst>
                              <p:cond delay="1829"/>
                            </p:stCondLst>
                            <p:childTnLst>
                              <p:par>
                                <p:cTn id="21" presetID="16" presetClass="entr" presetSubtype="21" fill="hold"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barn(inVertical)">
                                      <p:cBhvr>
                                        <p:cTn id="23" dur="500"/>
                                        <p:tgtEl>
                                          <p:spTgt spid="17"/>
                                        </p:tgtEl>
                                      </p:cBhvr>
                                    </p:animEffect>
                                  </p:childTnLst>
                                </p:cTn>
                              </p:par>
                            </p:childTnLst>
                          </p:cTn>
                        </p:par>
                        <p:par>
                          <p:cTn id="24" fill="hold">
                            <p:stCondLst>
                              <p:cond delay="2329"/>
                            </p:stCondLst>
                            <p:childTnLst>
                              <p:par>
                                <p:cTn id="25" presetID="22" presetClass="entr" presetSubtype="8" fill="hold" grpId="0" nodeType="afterEffect">
                                  <p:stCondLst>
                                    <p:cond delay="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8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60">
                <p:cTn id="28" repeatCount="indefinite" fill="hold" display="0">
                  <p:stCondLst>
                    <p:cond delay="indefinite"/>
                  </p:stCondLst>
                  <p:endCondLst>
                    <p:cond evt="onStopAudio" delay="0">
                      <p:tgtEl>
                        <p:sldTgt/>
                      </p:tgtEl>
                    </p:cond>
                  </p:endCondLst>
                </p:cTn>
                <p:tgtEl>
                  <p:spTgt spid="2"/>
                </p:tgtEl>
              </p:cMediaNode>
            </p:audio>
          </p:childTnLst>
        </p:cTn>
      </p:par>
    </p:tnLst>
    <p:bldLst>
      <p:bldP spid="16" grpId="0"/>
      <p:bldP spid="23" grpId="0" bldLvl="0" animBg="1"/>
      <p:bldP spid="25"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a:solidFill>
                    <a:schemeClr val="bg1">
                      <a:lumMod val="95000"/>
                    </a:schemeClr>
                  </a:solidFill>
                  <a:latin typeface="Impact" panose="020B0806030902050204" pitchFamily="34" charset="0"/>
                </a:rPr>
                <a:t>01</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87501" y="2067725"/>
            <a:ext cx="5050408" cy="62230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项目介绍</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78150" y="2698115"/>
            <a:ext cx="3249930" cy="375920"/>
          </a:xfrm>
          <a:prstGeom prst="rect">
            <a:avLst/>
          </a:prstGeom>
          <a:noFill/>
        </p:spPr>
        <p:txBody>
          <a:bodyPr wrap="square" lIns="68584" tIns="34291" rIns="68584" bIns="34291" rtlCol="0">
            <a:spAutoFit/>
          </a:bodyPr>
          <a:lstStyle/>
          <a:p>
            <a:pPr eaLnBrk="0" hangingPunct="0"/>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Project Introduction</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2" presetClass="entr" presetSubtype="8" fill="hold" grpId="0" nodeType="afterEffect">
                                  <p:stCondLst>
                                    <p:cond delay="0"/>
                                  </p:stCondLst>
                                  <p:iterate type="lt">
                                    <p:tmPct val="30000"/>
                                  </p:iterate>
                                  <p:childTnLst>
                                    <p:set>
                                      <p:cBhvr>
                                        <p:cTn id="11" dur="1" fill="hold">
                                          <p:stCondLst>
                                            <p:cond delay="0"/>
                                          </p:stCondLst>
                                        </p:cTn>
                                        <p:tgtEl>
                                          <p:spTgt spid="49"/>
                                        </p:tgtEl>
                                        <p:attrNameLst>
                                          <p:attrName>style.visibility</p:attrName>
                                        </p:attrNameLst>
                                      </p:cBhvr>
                                      <p:to>
                                        <p:strVal val="visible"/>
                                      </p:to>
                                    </p:set>
                                    <p:animEffect transition="in" filter="wipe(left)">
                                      <p:cBhvr>
                                        <p:cTn id="12" dur="200"/>
                                        <p:tgtEl>
                                          <p:spTgt spid="49"/>
                                        </p:tgtEl>
                                      </p:cBhvr>
                                    </p:animEffect>
                                  </p:childTnLst>
                                </p:cTn>
                              </p:par>
                              <p:par>
                                <p:cTn id="13" presetID="36" presetClass="emph" presetSubtype="0" fill="hold" grpId="1" nodeType="withEffect">
                                  <p:stCondLst>
                                    <p:cond delay="0"/>
                                  </p:stCondLst>
                                  <p:iterate type="lt">
                                    <p:tmPct val="30000"/>
                                  </p:iterate>
                                  <p:childTnLst>
                                    <p:animScale>
                                      <p:cBhvr>
                                        <p:cTn id="14" dur="50" autoRev="1" fill="hold">
                                          <p:stCondLst>
                                            <p:cond delay="0"/>
                                          </p:stCondLst>
                                        </p:cTn>
                                        <p:tgtEl>
                                          <p:spTgt spid="49"/>
                                        </p:tgtEl>
                                      </p:cBhvr>
                                      <p:to x="80000" y="100000"/>
                                    </p:animScale>
                                    <p:anim by="(#ppt_w*0.10)" calcmode="lin" valueType="num">
                                      <p:cBhvr>
                                        <p:cTn id="15" dur="50" autoRev="1" fill="hold">
                                          <p:stCondLst>
                                            <p:cond delay="0"/>
                                          </p:stCondLst>
                                        </p:cTn>
                                        <p:tgtEl>
                                          <p:spTgt spid="49"/>
                                        </p:tgtEl>
                                        <p:attrNameLst>
                                          <p:attrName>ppt_x</p:attrName>
                                        </p:attrNameLst>
                                      </p:cBhvr>
                                    </p:anim>
                                    <p:anim by="(-#ppt_w*0.10)" calcmode="lin" valueType="num">
                                      <p:cBhvr>
                                        <p:cTn id="16" dur="50" autoRev="1" fill="hold">
                                          <p:stCondLst>
                                            <p:cond delay="0"/>
                                          </p:stCondLst>
                                        </p:cTn>
                                        <p:tgtEl>
                                          <p:spTgt spid="49"/>
                                        </p:tgtEl>
                                        <p:attrNameLst>
                                          <p:attrName>ppt_y</p:attrName>
                                        </p:attrNameLst>
                                      </p:cBhvr>
                                    </p:anim>
                                    <p:animRot by="-480000">
                                      <p:cBhvr>
                                        <p:cTn id="17" dur="50" autoRev="1" fill="hold">
                                          <p:stCondLst>
                                            <p:cond delay="0"/>
                                          </p:stCondLst>
                                        </p:cTn>
                                        <p:tgtEl>
                                          <p:spTgt spid="49"/>
                                        </p:tgtEl>
                                        <p:attrNameLst>
                                          <p:attrName>r</p:attrName>
                                        </p:attrNameLst>
                                      </p:cBhvr>
                                    </p:animRot>
                                  </p:childTnLst>
                                </p:cTn>
                              </p:par>
                            </p:childTnLst>
                          </p:cTn>
                        </p:par>
                        <p:par>
                          <p:cTn id="18" fill="hold">
                            <p:stCondLst>
                              <p:cond delay="1180"/>
                            </p:stCondLst>
                            <p:childTnLst>
                              <p:par>
                                <p:cTn id="19" presetID="22" presetClass="entr" presetSubtype="8" fill="hold" grpId="0" nodeType="afterEffect">
                                  <p:stCondLst>
                                    <p:cond delay="0"/>
                                  </p:stCondLst>
                                  <p:iterate type="lt">
                                    <p:tmPct val="30000"/>
                                  </p:iterate>
                                  <p:childTnLst>
                                    <p:set>
                                      <p:cBhvr>
                                        <p:cTn id="20" dur="1" fill="hold">
                                          <p:stCondLst>
                                            <p:cond delay="0"/>
                                          </p:stCondLst>
                                        </p:cTn>
                                        <p:tgtEl>
                                          <p:spTgt spid="50"/>
                                        </p:tgtEl>
                                        <p:attrNameLst>
                                          <p:attrName>style.visibility</p:attrName>
                                        </p:attrNameLst>
                                      </p:cBhvr>
                                      <p:to>
                                        <p:strVal val="visible"/>
                                      </p:to>
                                    </p:set>
                                    <p:animEffect transition="in" filter="wipe(left)">
                                      <p:cBhvr>
                                        <p:cTn id="21" dur="200"/>
                                        <p:tgtEl>
                                          <p:spTgt spid="50"/>
                                        </p:tgtEl>
                                      </p:cBhvr>
                                    </p:animEffect>
                                  </p:childTnLst>
                                </p:cTn>
                              </p:par>
                              <p:par>
                                <p:cTn id="22" presetID="36" presetClass="emph" presetSubtype="0" fill="hold" grpId="1" nodeType="withEffect">
                                  <p:stCondLst>
                                    <p:cond delay="0"/>
                                  </p:stCondLst>
                                  <p:iterate type="lt">
                                    <p:tmPct val="30000"/>
                                  </p:iterate>
                                  <p:childTnLst>
                                    <p:animScale>
                                      <p:cBhvr>
                                        <p:cTn id="23" dur="50" autoRev="1" fill="hold">
                                          <p:stCondLst>
                                            <p:cond delay="0"/>
                                          </p:stCondLst>
                                        </p:cTn>
                                        <p:tgtEl>
                                          <p:spTgt spid="50"/>
                                        </p:tgtEl>
                                      </p:cBhvr>
                                      <p:to x="80000" y="100000"/>
                                    </p:animScale>
                                    <p:anim by="(#ppt_w*0.10)" calcmode="lin" valueType="num">
                                      <p:cBhvr>
                                        <p:cTn id="24" dur="50" autoRev="1" fill="hold">
                                          <p:stCondLst>
                                            <p:cond delay="0"/>
                                          </p:stCondLst>
                                        </p:cTn>
                                        <p:tgtEl>
                                          <p:spTgt spid="50"/>
                                        </p:tgtEl>
                                        <p:attrNameLst>
                                          <p:attrName>ppt_x</p:attrName>
                                        </p:attrNameLst>
                                      </p:cBhvr>
                                    </p:anim>
                                    <p:anim by="(-#ppt_w*0.10)" calcmode="lin" valueType="num">
                                      <p:cBhvr>
                                        <p:cTn id="25" dur="50" autoRev="1" fill="hold">
                                          <p:stCondLst>
                                            <p:cond delay="0"/>
                                          </p:stCondLst>
                                        </p:cTn>
                                        <p:tgtEl>
                                          <p:spTgt spid="50"/>
                                        </p:tgtEl>
                                        <p:attrNameLst>
                                          <p:attrName>ppt_y</p:attrName>
                                        </p:attrNameLst>
                                      </p:cBhvr>
                                    </p:anim>
                                    <p:animRot by="-480000">
                                      <p:cBhvr>
                                        <p:cTn id="26"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4"/>
          <p:cNvSpPr txBox="1"/>
          <p:nvPr/>
        </p:nvSpPr>
        <p:spPr>
          <a:xfrm>
            <a:off x="867410" y="908050"/>
            <a:ext cx="5428615" cy="504190"/>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zh-CN" altLang="en-US" b="1" dirty="0">
                <a:solidFill>
                  <a:schemeClr val="accent1"/>
                </a:solidFill>
                <a:latin typeface="微软雅黑" panose="020B0503020204020204" pitchFamily="34" charset="-122"/>
                <a:ea typeface="微软雅黑" panose="020B0503020204020204" pitchFamily="34" charset="-122"/>
              </a:rPr>
              <a:t>简要介绍</a:t>
            </a:r>
            <a:r>
              <a:rPr lang="en-US" altLang="zh-CN" b="1" dirty="0">
                <a:solidFill>
                  <a:schemeClr val="accent1"/>
                </a:solidFill>
                <a:latin typeface="微软雅黑" panose="020B0503020204020204" pitchFamily="34" charset="-122"/>
                <a:ea typeface="微软雅黑" panose="020B0503020204020204" pitchFamily="34" charset="-122"/>
              </a:rPr>
              <a:t>/</a:t>
            </a:r>
            <a:r>
              <a:rPr lang="en-US" altLang="zh-CN" sz="1800" b="1" dirty="0">
                <a:solidFill>
                  <a:schemeClr val="accent1"/>
                </a:solidFill>
                <a:latin typeface="微软雅黑" panose="020B0503020204020204" pitchFamily="34" charset="-122"/>
                <a:ea typeface="微软雅黑" panose="020B0503020204020204" pitchFamily="34" charset="-122"/>
              </a:rPr>
              <a:t>Brief Introduction</a:t>
            </a:r>
          </a:p>
        </p:txBody>
      </p:sp>
      <p:sp>
        <p:nvSpPr>
          <p:cNvPr id="5" name="TextBox 4"/>
          <p:cNvSpPr txBox="1"/>
          <p:nvPr/>
        </p:nvSpPr>
        <p:spPr>
          <a:xfrm>
            <a:off x="899592" y="1807967"/>
            <a:ext cx="5832648" cy="2145665"/>
          </a:xfrm>
          <a:prstGeom prst="rect">
            <a:avLst/>
          </a:prstGeom>
          <a:noFill/>
        </p:spPr>
        <p:txBody>
          <a:bodyPr wrap="square" lIns="68584" tIns="34291" rIns="68584" bIns="34291" rtlCol="0">
            <a:spAutoFit/>
          </a:bodyPr>
          <a:lstStyle/>
          <a:p>
            <a:pPr algn="just" eaLnBrk="0" hangingPunct="0">
              <a:lnSpc>
                <a:spcPct val="150000"/>
              </a:lnSpc>
            </a:pPr>
            <a:r>
              <a:rPr lang="en-US"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       </a:t>
            </a:r>
            <a:r>
              <a:rPr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一款介绍西电校园美食的软件，同时具有抽签和记录等功能，除了推荐校园美食外，也能用抽签功能解决选择障碍者在众多美食的诱惑下无法抉择要吃什么的难题。在记录功能上，用户能使用此软件记录下自己专属的美食日志，并对美食做出评价。</a:t>
            </a:r>
          </a:p>
        </p:txBody>
      </p:sp>
      <p:sp>
        <p:nvSpPr>
          <p:cNvPr id="11" name="Parallelogram 21"/>
          <p:cNvSpPr/>
          <p:nvPr/>
        </p:nvSpPr>
        <p:spPr>
          <a:xfrm>
            <a:off x="7136070" y="-2866"/>
            <a:ext cx="1658880" cy="3606733"/>
          </a:xfrm>
          <a:prstGeom prst="parallelogram">
            <a:avLst/>
          </a:prstGeom>
          <a:solidFill>
            <a:srgbClr val="FFA5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Parallelogram 22"/>
          <p:cNvSpPr/>
          <p:nvPr/>
        </p:nvSpPr>
        <p:spPr>
          <a:xfrm>
            <a:off x="7596336" y="1536767"/>
            <a:ext cx="1658880" cy="3606733"/>
          </a:xfrm>
          <a:prstGeom prst="parallelogram">
            <a:avLst/>
          </a:prstGeom>
          <a:solidFill>
            <a:srgbClr val="FFA5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直接连接符 12"/>
          <p:cNvCxnSpPr/>
          <p:nvPr/>
        </p:nvCxnSpPr>
        <p:spPr>
          <a:xfrm>
            <a:off x="978872" y="1536767"/>
            <a:ext cx="5472608"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3"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9" presetClass="entr" presetSubtype="0" fill="hold" grpId="0" nodeType="afterEffect">
                                  <p:stCondLst>
                                    <p:cond delay="0"/>
                                  </p:stCondLst>
                                  <p:childTnLst>
                                    <p:set>
                                      <p:cBhvr>
                                        <p:cTn id="15" dur="1" fill="hold">
                                          <p:stCondLst>
                                            <p:cond delay="0"/>
                                          </p:stCondLst>
                                        </p:cTn>
                                        <p:tgtEl>
                                          <p:spTgt spid="4">
                                            <p:txEl>
                                              <p:pRg st="0" end="0"/>
                                            </p:txEl>
                                          </p:spTgt>
                                        </p:tgtEl>
                                        <p:attrNameLst>
                                          <p:attrName>style.visibility</p:attrName>
                                        </p:attrNameLst>
                                      </p:cBhvr>
                                      <p:to>
                                        <p:strVal val="visible"/>
                                      </p:to>
                                    </p:set>
                                    <p:animEffect transition="in" filter="dissolve">
                                      <p:cBhvr>
                                        <p:cTn id="16" dur="500"/>
                                        <p:tgtEl>
                                          <p:spTgt spid="4">
                                            <p:txEl>
                                              <p:pRg st="0" end="0"/>
                                            </p:txEl>
                                          </p:spTgt>
                                        </p:tgtEl>
                                      </p:cBhvr>
                                    </p:animEffect>
                                  </p:childTnLst>
                                </p:cTn>
                              </p:par>
                            </p:childTnLst>
                          </p:cTn>
                        </p:par>
                        <p:par>
                          <p:cTn id="17" fill="hold">
                            <p:stCondLst>
                              <p:cond delay="1000"/>
                            </p:stCondLst>
                            <p:childTnLst>
                              <p:par>
                                <p:cTn id="18" presetID="22" presetClass="entr" presetSubtype="8" fill="hold" nodeType="after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wipe(left)">
                                      <p:cBhvr>
                                        <p:cTn id="20" dur="500"/>
                                        <p:tgtEl>
                                          <p:spTgt spid="13"/>
                                        </p:tgtEl>
                                      </p:cBhvr>
                                    </p:animEffect>
                                  </p:childTnLst>
                                </p:cTn>
                              </p:par>
                            </p:childTnLst>
                          </p:cTn>
                        </p:par>
                        <p:par>
                          <p:cTn id="21" fill="hold">
                            <p:stCondLst>
                              <p:cond delay="1500"/>
                            </p:stCondLst>
                            <p:childTnLst>
                              <p:par>
                                <p:cTn id="22" presetID="22" presetClass="entr" presetSubtype="8" fill="hold" grpId="0" nodeType="afterEffect">
                                  <p:stCondLst>
                                    <p:cond delay="0"/>
                                  </p:stCondLst>
                                  <p:iterate type="lt">
                                    <p:tmPct val="30000"/>
                                  </p:iterate>
                                  <p:childTnLst>
                                    <p:set>
                                      <p:cBhvr>
                                        <p:cTn id="23" dur="1" fill="hold">
                                          <p:stCondLst>
                                            <p:cond delay="0"/>
                                          </p:stCondLst>
                                        </p:cTn>
                                        <p:tgtEl>
                                          <p:spTgt spid="5"/>
                                        </p:tgtEl>
                                        <p:attrNameLst>
                                          <p:attrName>style.visibility</p:attrName>
                                        </p:attrNameLst>
                                      </p:cBhvr>
                                      <p:to>
                                        <p:strVal val="visible"/>
                                      </p:to>
                                    </p:set>
                                    <p:animEffect transition="in" filter="wipe(left)">
                                      <p:cBhvr>
                                        <p:cTn id="24" dur="100"/>
                                        <p:tgtEl>
                                          <p:spTgt spid="5"/>
                                        </p:tgtEl>
                                      </p:cBhvr>
                                    </p:animEffect>
                                  </p:childTnLst>
                                </p:cTn>
                              </p:par>
                              <p:par>
                                <p:cTn id="25" presetID="36" presetClass="emph" presetSubtype="0" fill="hold" grpId="1" nodeType="withEffect">
                                  <p:stCondLst>
                                    <p:cond delay="0"/>
                                  </p:stCondLst>
                                  <p:iterate type="lt">
                                    <p:tmPct val="30000"/>
                                  </p:iterate>
                                  <p:childTnLst>
                                    <p:animScale>
                                      <p:cBhvr>
                                        <p:cTn id="26" dur="50" autoRev="1" fill="hold">
                                          <p:stCondLst>
                                            <p:cond delay="0"/>
                                          </p:stCondLst>
                                        </p:cTn>
                                        <p:tgtEl>
                                          <p:spTgt spid="5"/>
                                        </p:tgtEl>
                                      </p:cBhvr>
                                      <p:to x="80000" y="100000"/>
                                    </p:animScale>
                                    <p:anim by="(#ppt_w*0.10)" calcmode="lin" valueType="num">
                                      <p:cBhvr>
                                        <p:cTn id="27" dur="50" autoRev="1" fill="hold">
                                          <p:stCondLst>
                                            <p:cond delay="0"/>
                                          </p:stCondLst>
                                        </p:cTn>
                                        <p:tgtEl>
                                          <p:spTgt spid="5"/>
                                        </p:tgtEl>
                                        <p:attrNameLst>
                                          <p:attrName>ppt_x</p:attrName>
                                        </p:attrNameLst>
                                      </p:cBhvr>
                                    </p:anim>
                                    <p:anim by="(-#ppt_w*0.10)" calcmode="lin" valueType="num">
                                      <p:cBhvr>
                                        <p:cTn id="28" dur="50" autoRev="1" fill="hold">
                                          <p:stCondLst>
                                            <p:cond delay="0"/>
                                          </p:stCondLst>
                                        </p:cTn>
                                        <p:tgtEl>
                                          <p:spTgt spid="5"/>
                                        </p:tgtEl>
                                        <p:attrNameLst>
                                          <p:attrName>ppt_y</p:attrName>
                                        </p:attrNameLst>
                                      </p:cBhvr>
                                    </p:anim>
                                    <p:animRot by="-480000">
                                      <p:cBhvr>
                                        <p:cTn id="29" dur="50" autoRev="1" fill="hold">
                                          <p:stCondLst>
                                            <p:cond delay="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p:bldP spid="5" grpId="1"/>
      <p:bldP spid="11" grpId="0" animBg="1"/>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a:solidFill>
                    <a:schemeClr val="bg1">
                      <a:lumMod val="95000"/>
                    </a:schemeClr>
                  </a:solidFill>
                  <a:latin typeface="Impact" panose="020B0806030902050204" pitchFamily="34" charset="0"/>
                </a:rPr>
                <a:t>02</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046770"/>
            <a:ext cx="5050408" cy="622300"/>
          </a:xfrm>
          <a:prstGeom prst="rect">
            <a:avLst/>
          </a:prstGeom>
          <a:noFill/>
        </p:spPr>
        <p:txBody>
          <a:bodyPr wrap="square" lIns="68584" tIns="34291" rIns="68584" bIns="34291" rtlCol="0">
            <a:spAutoFit/>
          </a:bodyPr>
          <a:lstStyle/>
          <a:p>
            <a:r>
              <a:rPr lang="zh-CN" altLang="en-US" sz="3600" b="1" dirty="0">
                <a:solidFill>
                  <a:schemeClr val="tx1">
                    <a:lumMod val="75000"/>
                    <a:lumOff val="25000"/>
                  </a:schemeClr>
                </a:solidFill>
                <a:latin typeface="微软雅黑" panose="020B0503020204020204" pitchFamily="34" charset="-122"/>
                <a:ea typeface="微软雅黑" panose="020B0503020204020204" pitchFamily="34" charset="-122"/>
              </a:rPr>
              <a:t>可行性研究过程</a:t>
            </a:r>
          </a:p>
        </p:txBody>
      </p:sp>
      <p:sp>
        <p:nvSpPr>
          <p:cNvPr id="50" name="TextBox 49"/>
          <p:cNvSpPr txBox="1"/>
          <p:nvPr/>
        </p:nvSpPr>
        <p:spPr>
          <a:xfrm>
            <a:off x="2978150" y="2698115"/>
            <a:ext cx="3178810" cy="345440"/>
          </a:xfrm>
          <a:prstGeom prst="rect">
            <a:avLst/>
          </a:prstGeom>
          <a:noFill/>
        </p:spPr>
        <p:txBody>
          <a:bodyPr wrap="square" lIns="68584" tIns="34291" rIns="68584" bIns="34291" rtlCol="0">
            <a:spAutoFit/>
          </a:bodyPr>
          <a:lstStyle/>
          <a:p>
            <a:pPr eaLnBrk="0" hangingPunct="0"/>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Feasibility Study Process</a:t>
            </a:r>
          </a:p>
        </p:txBody>
      </p:sp>
    </p:spTree>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1000"/>
                            </p:stCondLst>
                            <p:childTnLst>
                              <p:par>
                                <p:cTn id="10" presetID="22" presetClass="entr" presetSubtype="8" fill="hold" grpId="0" nodeType="afterEffect">
                                  <p:stCondLst>
                                    <p:cond delay="0"/>
                                  </p:stCondLst>
                                  <p:iterate type="lt">
                                    <p:tmPct val="30000"/>
                                  </p:iterate>
                                  <p:childTnLst>
                                    <p:set>
                                      <p:cBhvr>
                                        <p:cTn id="11" dur="1" fill="hold">
                                          <p:stCondLst>
                                            <p:cond delay="0"/>
                                          </p:stCondLst>
                                        </p:cTn>
                                        <p:tgtEl>
                                          <p:spTgt spid="49"/>
                                        </p:tgtEl>
                                        <p:attrNameLst>
                                          <p:attrName>style.visibility</p:attrName>
                                        </p:attrNameLst>
                                      </p:cBhvr>
                                      <p:to>
                                        <p:strVal val="visible"/>
                                      </p:to>
                                    </p:set>
                                    <p:animEffect transition="in" filter="wipe(left)">
                                      <p:cBhvr>
                                        <p:cTn id="12" dur="200"/>
                                        <p:tgtEl>
                                          <p:spTgt spid="49"/>
                                        </p:tgtEl>
                                      </p:cBhvr>
                                    </p:animEffect>
                                  </p:childTnLst>
                                </p:cTn>
                              </p:par>
                              <p:par>
                                <p:cTn id="13" presetID="36" presetClass="emph" presetSubtype="0" fill="hold" grpId="1" nodeType="withEffect">
                                  <p:stCondLst>
                                    <p:cond delay="0"/>
                                  </p:stCondLst>
                                  <p:iterate type="lt">
                                    <p:tmPct val="30000"/>
                                  </p:iterate>
                                  <p:childTnLst>
                                    <p:animScale>
                                      <p:cBhvr>
                                        <p:cTn id="14" dur="50" autoRev="1" fill="hold">
                                          <p:stCondLst>
                                            <p:cond delay="0"/>
                                          </p:stCondLst>
                                        </p:cTn>
                                        <p:tgtEl>
                                          <p:spTgt spid="49"/>
                                        </p:tgtEl>
                                      </p:cBhvr>
                                      <p:to x="80000" y="100000"/>
                                    </p:animScale>
                                    <p:anim by="(#ppt_w*0.10)" calcmode="lin" valueType="num">
                                      <p:cBhvr>
                                        <p:cTn id="15" dur="50" autoRev="1" fill="hold">
                                          <p:stCondLst>
                                            <p:cond delay="0"/>
                                          </p:stCondLst>
                                        </p:cTn>
                                        <p:tgtEl>
                                          <p:spTgt spid="49"/>
                                        </p:tgtEl>
                                        <p:attrNameLst>
                                          <p:attrName>ppt_x</p:attrName>
                                        </p:attrNameLst>
                                      </p:cBhvr>
                                    </p:anim>
                                    <p:anim by="(-#ppt_w*0.10)" calcmode="lin" valueType="num">
                                      <p:cBhvr>
                                        <p:cTn id="16" dur="50" autoRev="1" fill="hold">
                                          <p:stCondLst>
                                            <p:cond delay="0"/>
                                          </p:stCondLst>
                                        </p:cTn>
                                        <p:tgtEl>
                                          <p:spTgt spid="49"/>
                                        </p:tgtEl>
                                        <p:attrNameLst>
                                          <p:attrName>ppt_y</p:attrName>
                                        </p:attrNameLst>
                                      </p:cBhvr>
                                    </p:anim>
                                    <p:animRot by="-480000">
                                      <p:cBhvr>
                                        <p:cTn id="17" dur="50" autoRev="1" fill="hold">
                                          <p:stCondLst>
                                            <p:cond delay="0"/>
                                          </p:stCondLst>
                                        </p:cTn>
                                        <p:tgtEl>
                                          <p:spTgt spid="49"/>
                                        </p:tgtEl>
                                        <p:attrNameLst>
                                          <p:attrName>r</p:attrName>
                                        </p:attrNameLst>
                                      </p:cBhvr>
                                    </p:animRot>
                                  </p:childTnLst>
                                </p:cTn>
                              </p:par>
                            </p:childTnLst>
                          </p:cTn>
                        </p:par>
                        <p:par>
                          <p:cTn id="18" fill="hold">
                            <p:stCondLst>
                              <p:cond delay="1360"/>
                            </p:stCondLst>
                            <p:childTnLst>
                              <p:par>
                                <p:cTn id="19" presetID="22" presetClass="entr" presetSubtype="8" fill="hold" grpId="0" nodeType="afterEffect">
                                  <p:stCondLst>
                                    <p:cond delay="0"/>
                                  </p:stCondLst>
                                  <p:iterate type="lt">
                                    <p:tmPct val="30000"/>
                                  </p:iterate>
                                  <p:childTnLst>
                                    <p:set>
                                      <p:cBhvr>
                                        <p:cTn id="20" dur="1" fill="hold">
                                          <p:stCondLst>
                                            <p:cond delay="0"/>
                                          </p:stCondLst>
                                        </p:cTn>
                                        <p:tgtEl>
                                          <p:spTgt spid="50"/>
                                        </p:tgtEl>
                                        <p:attrNameLst>
                                          <p:attrName>style.visibility</p:attrName>
                                        </p:attrNameLst>
                                      </p:cBhvr>
                                      <p:to>
                                        <p:strVal val="visible"/>
                                      </p:to>
                                    </p:set>
                                    <p:animEffect transition="in" filter="wipe(left)">
                                      <p:cBhvr>
                                        <p:cTn id="21" dur="200"/>
                                        <p:tgtEl>
                                          <p:spTgt spid="50"/>
                                        </p:tgtEl>
                                      </p:cBhvr>
                                    </p:animEffect>
                                  </p:childTnLst>
                                </p:cTn>
                              </p:par>
                              <p:par>
                                <p:cTn id="22" presetID="36" presetClass="emph" presetSubtype="0" fill="hold" grpId="1" nodeType="withEffect">
                                  <p:stCondLst>
                                    <p:cond delay="0"/>
                                  </p:stCondLst>
                                  <p:iterate type="lt">
                                    <p:tmPct val="30000"/>
                                  </p:iterate>
                                  <p:childTnLst>
                                    <p:animScale>
                                      <p:cBhvr>
                                        <p:cTn id="23" dur="50" autoRev="1" fill="hold">
                                          <p:stCondLst>
                                            <p:cond delay="0"/>
                                          </p:stCondLst>
                                        </p:cTn>
                                        <p:tgtEl>
                                          <p:spTgt spid="50"/>
                                        </p:tgtEl>
                                      </p:cBhvr>
                                      <p:to x="80000" y="100000"/>
                                    </p:animScale>
                                    <p:anim by="(#ppt_w*0.10)" calcmode="lin" valueType="num">
                                      <p:cBhvr>
                                        <p:cTn id="24" dur="50" autoRev="1" fill="hold">
                                          <p:stCondLst>
                                            <p:cond delay="0"/>
                                          </p:stCondLst>
                                        </p:cTn>
                                        <p:tgtEl>
                                          <p:spTgt spid="50"/>
                                        </p:tgtEl>
                                        <p:attrNameLst>
                                          <p:attrName>ppt_x</p:attrName>
                                        </p:attrNameLst>
                                      </p:cBhvr>
                                    </p:anim>
                                    <p:anim by="(-#ppt_w*0.10)" calcmode="lin" valueType="num">
                                      <p:cBhvr>
                                        <p:cTn id="25" dur="50" autoRev="1" fill="hold">
                                          <p:stCondLst>
                                            <p:cond delay="0"/>
                                          </p:stCondLst>
                                        </p:cTn>
                                        <p:tgtEl>
                                          <p:spTgt spid="50"/>
                                        </p:tgtEl>
                                        <p:attrNameLst>
                                          <p:attrName>ppt_y</p:attrName>
                                        </p:attrNameLst>
                                      </p:cBhvr>
                                    </p:anim>
                                    <p:animRot by="-480000">
                                      <p:cBhvr>
                                        <p:cTn id="26" dur="50" autoRev="1" fill="hold">
                                          <p:stCondLst>
                                            <p:cond delay="0"/>
                                          </p:stCondLst>
                                        </p:cTn>
                                        <p:tgtEl>
                                          <p:spTgt spid="5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P spid="50" grpId="0"/>
      <p:bldP spid="50"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p:nvPr/>
        </p:nvSpPr>
        <p:spPr bwMode="auto">
          <a:xfrm>
            <a:off x="971600" y="2211710"/>
            <a:ext cx="1479797" cy="1334201"/>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1"/>
          </a:solidFill>
          <a:ln w="9525" cap="flat">
            <a:noFill/>
            <a:prstDash val="solid"/>
            <a:miter lim="800000"/>
          </a:ln>
        </p:spPr>
        <p:txBody>
          <a:bodyPr vert="horz" wrap="square" lIns="91440" tIns="45720" rIns="91440" bIns="45720" numCol="1" anchor="t" anchorCtr="0" compatLnSpc="1"/>
          <a:lstStyle/>
          <a:p>
            <a:endParaRPr lang="zh-CN" altLang="en-US"/>
          </a:p>
        </p:txBody>
      </p:sp>
      <p:sp>
        <p:nvSpPr>
          <p:cNvPr id="3" name="TextBox 2"/>
          <p:cNvSpPr txBox="1"/>
          <p:nvPr/>
        </p:nvSpPr>
        <p:spPr>
          <a:xfrm>
            <a:off x="1256520" y="2571113"/>
            <a:ext cx="908686" cy="615315"/>
          </a:xfrm>
          <a:prstGeom prst="rect">
            <a:avLst/>
          </a:prstGeom>
          <a:noFill/>
        </p:spPr>
        <p:txBody>
          <a:bodyPr wrap="square" lIns="0" tIns="0" rIns="0" bIns="0" rtlCol="0">
            <a:spAutoFit/>
          </a:bodyPr>
          <a:lstStyle>
            <a:defPPr>
              <a:defRPr lang="zh-CN"/>
            </a:defPPr>
            <a:lvl1pPr>
              <a:defRPr sz="2200">
                <a:solidFill>
                  <a:schemeClr val="bg1"/>
                </a:solidFill>
                <a:latin typeface="微软雅黑" panose="020B0503020204020204" pitchFamily="34" charset="-122"/>
                <a:ea typeface="微软雅黑" panose="020B0503020204020204" pitchFamily="34" charset="-122"/>
              </a:defRPr>
            </a:lvl1pPr>
          </a:lstStyle>
          <a:p>
            <a:pPr algn="ctr"/>
            <a:r>
              <a:rPr lang="en-US" altLang="zh-CN" sz="2000" b="1" dirty="0"/>
              <a:t>1.</a:t>
            </a:r>
            <a:r>
              <a:rPr lang="zh-CN" altLang="en-US" sz="2000" b="1" dirty="0"/>
              <a:t>主要功能</a:t>
            </a:r>
          </a:p>
        </p:txBody>
      </p:sp>
      <p:sp>
        <p:nvSpPr>
          <p:cNvPr id="4" name="圆角矩形 3"/>
          <p:cNvSpPr/>
          <p:nvPr/>
        </p:nvSpPr>
        <p:spPr>
          <a:xfrm>
            <a:off x="3348355" y="1275715"/>
            <a:ext cx="4512310" cy="788035"/>
          </a:xfrm>
          <a:prstGeom prst="roundRect">
            <a:avLst>
              <a:gd name="adj" fmla="val 2063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5" name="Freeform 5"/>
          <p:cNvSpPr/>
          <p:nvPr/>
        </p:nvSpPr>
        <p:spPr bwMode="auto">
          <a:xfrm>
            <a:off x="2650968" y="1335678"/>
            <a:ext cx="547516" cy="3108279"/>
          </a:xfrm>
          <a:custGeom>
            <a:avLst/>
            <a:gdLst>
              <a:gd name="T0" fmla="*/ 1999 w 3544"/>
              <a:gd name="T1" fmla="*/ 9150 h 14563"/>
              <a:gd name="T2" fmla="*/ 1999 w 3544"/>
              <a:gd name="T3" fmla="*/ 12306 h 14563"/>
              <a:gd name="T4" fmla="*/ 2353 w 3544"/>
              <a:gd name="T5" fmla="*/ 13628 h 14563"/>
              <a:gd name="T6" fmla="*/ 3544 w 3544"/>
              <a:gd name="T7" fmla="*/ 14112 h 14563"/>
              <a:gd name="T8" fmla="*/ 3544 w 3544"/>
              <a:gd name="T9" fmla="*/ 14563 h 14563"/>
              <a:gd name="T10" fmla="*/ 1933 w 3544"/>
              <a:gd name="T11" fmla="*/ 14016 h 14563"/>
              <a:gd name="T12" fmla="*/ 1419 w 3544"/>
              <a:gd name="T13" fmla="*/ 12050 h 14563"/>
              <a:gd name="T14" fmla="*/ 1419 w 3544"/>
              <a:gd name="T15" fmla="*/ 9279 h 14563"/>
              <a:gd name="T16" fmla="*/ 1160 w 3544"/>
              <a:gd name="T17" fmla="*/ 8022 h 14563"/>
              <a:gd name="T18" fmla="*/ 0 w 3544"/>
              <a:gd name="T19" fmla="*/ 7475 h 14563"/>
              <a:gd name="T20" fmla="*/ 0 w 3544"/>
              <a:gd name="T21" fmla="*/ 7088 h 14563"/>
              <a:gd name="T22" fmla="*/ 1127 w 3544"/>
              <a:gd name="T23" fmla="*/ 6571 h 14563"/>
              <a:gd name="T24" fmla="*/ 1419 w 3544"/>
              <a:gd name="T25" fmla="*/ 5284 h 14563"/>
              <a:gd name="T26" fmla="*/ 1419 w 3544"/>
              <a:gd name="T27" fmla="*/ 2513 h 14563"/>
              <a:gd name="T28" fmla="*/ 1933 w 3544"/>
              <a:gd name="T29" fmla="*/ 547 h 14563"/>
              <a:gd name="T30" fmla="*/ 3544 w 3544"/>
              <a:gd name="T31" fmla="*/ 0 h 14563"/>
              <a:gd name="T32" fmla="*/ 3544 w 3544"/>
              <a:gd name="T33" fmla="*/ 451 h 14563"/>
              <a:gd name="T34" fmla="*/ 2353 w 3544"/>
              <a:gd name="T35" fmla="*/ 902 h 14563"/>
              <a:gd name="T36" fmla="*/ 1999 w 3544"/>
              <a:gd name="T37" fmla="*/ 2254 h 14563"/>
              <a:gd name="T38" fmla="*/ 1999 w 3544"/>
              <a:gd name="T39" fmla="*/ 5413 h 14563"/>
              <a:gd name="T40" fmla="*/ 580 w 3544"/>
              <a:gd name="T41" fmla="*/ 7275 h 14563"/>
              <a:gd name="T42" fmla="*/ 580 w 3544"/>
              <a:gd name="T43" fmla="*/ 7304 h 14563"/>
              <a:gd name="T44" fmla="*/ 1999 w 3544"/>
              <a:gd name="T45" fmla="*/ 9150 h 14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44" h="14563">
                <a:moveTo>
                  <a:pt x="1999" y="9150"/>
                </a:moveTo>
                <a:lnTo>
                  <a:pt x="1999" y="12306"/>
                </a:lnTo>
                <a:cubicBezTo>
                  <a:pt x="1999" y="12867"/>
                  <a:pt x="2117" y="13306"/>
                  <a:pt x="2353" y="13628"/>
                </a:cubicBezTo>
                <a:cubicBezTo>
                  <a:pt x="2590" y="13950"/>
                  <a:pt x="2986" y="14112"/>
                  <a:pt x="3544" y="14112"/>
                </a:cubicBezTo>
                <a:lnTo>
                  <a:pt x="3544" y="14563"/>
                </a:lnTo>
                <a:cubicBezTo>
                  <a:pt x="2815" y="14563"/>
                  <a:pt x="2276" y="14379"/>
                  <a:pt x="1933" y="14016"/>
                </a:cubicBezTo>
                <a:cubicBezTo>
                  <a:pt x="1589" y="13650"/>
                  <a:pt x="1419" y="12993"/>
                  <a:pt x="1419" y="12050"/>
                </a:cubicBezTo>
                <a:lnTo>
                  <a:pt x="1419" y="9279"/>
                </a:lnTo>
                <a:cubicBezTo>
                  <a:pt x="1419" y="8762"/>
                  <a:pt x="1333" y="8344"/>
                  <a:pt x="1160" y="8022"/>
                </a:cubicBezTo>
                <a:cubicBezTo>
                  <a:pt x="990" y="7701"/>
                  <a:pt x="602" y="7516"/>
                  <a:pt x="0" y="7475"/>
                </a:cubicBezTo>
                <a:lnTo>
                  <a:pt x="0" y="7088"/>
                </a:lnTo>
                <a:cubicBezTo>
                  <a:pt x="558" y="7002"/>
                  <a:pt x="935" y="6829"/>
                  <a:pt x="1127" y="6571"/>
                </a:cubicBezTo>
                <a:cubicBezTo>
                  <a:pt x="1322" y="6315"/>
                  <a:pt x="1419" y="5883"/>
                  <a:pt x="1419" y="5284"/>
                </a:cubicBezTo>
                <a:lnTo>
                  <a:pt x="1419" y="2513"/>
                </a:lnTo>
                <a:cubicBezTo>
                  <a:pt x="1419" y="1567"/>
                  <a:pt x="1589" y="913"/>
                  <a:pt x="1933" y="547"/>
                </a:cubicBezTo>
                <a:cubicBezTo>
                  <a:pt x="2276" y="181"/>
                  <a:pt x="2815" y="0"/>
                  <a:pt x="3544" y="0"/>
                </a:cubicBezTo>
                <a:lnTo>
                  <a:pt x="3544" y="451"/>
                </a:lnTo>
                <a:cubicBezTo>
                  <a:pt x="2986" y="451"/>
                  <a:pt x="2590" y="602"/>
                  <a:pt x="2353" y="902"/>
                </a:cubicBezTo>
                <a:cubicBezTo>
                  <a:pt x="2117" y="1201"/>
                  <a:pt x="1999" y="1652"/>
                  <a:pt x="1999" y="2254"/>
                </a:cubicBezTo>
                <a:lnTo>
                  <a:pt x="1999" y="5413"/>
                </a:lnTo>
                <a:cubicBezTo>
                  <a:pt x="1999" y="6265"/>
                  <a:pt x="1592" y="7275"/>
                  <a:pt x="580" y="7275"/>
                </a:cubicBezTo>
                <a:lnTo>
                  <a:pt x="580" y="7304"/>
                </a:lnTo>
                <a:cubicBezTo>
                  <a:pt x="1565" y="7304"/>
                  <a:pt x="1999" y="8309"/>
                  <a:pt x="1999" y="9150"/>
                </a:cubicBezTo>
                <a:close/>
              </a:path>
            </a:pathLst>
          </a:custGeom>
          <a:solidFill>
            <a:schemeClr val="accent1"/>
          </a:solidFill>
          <a:ln>
            <a:noFill/>
          </a:ln>
        </p:spPr>
        <p:txBody>
          <a:bodyPr vert="horz" wrap="square" lIns="91440" tIns="45720" rIns="91440" bIns="45720" numCol="1" anchor="t" anchorCtr="0" compatLnSpc="1"/>
          <a:lstStyle/>
          <a:p>
            <a:endParaRPr lang="zh-CN" altLang="en-US"/>
          </a:p>
        </p:txBody>
      </p:sp>
      <p:sp>
        <p:nvSpPr>
          <p:cNvPr id="7" name="圆角矩形 6"/>
          <p:cNvSpPr/>
          <p:nvPr/>
        </p:nvSpPr>
        <p:spPr>
          <a:xfrm>
            <a:off x="3347720" y="2284095"/>
            <a:ext cx="4495165" cy="774065"/>
          </a:xfrm>
          <a:prstGeom prst="roundRect">
            <a:avLst>
              <a:gd name="adj" fmla="val 2527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9" name="TextBox 8"/>
          <p:cNvSpPr txBox="1"/>
          <p:nvPr/>
        </p:nvSpPr>
        <p:spPr>
          <a:xfrm>
            <a:off x="3456940" y="1491615"/>
            <a:ext cx="4311015" cy="33210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20000"/>
              </a:lnSpc>
            </a:pPr>
            <a:r>
              <a:rPr lang="en-US" altLang="zh-CN" sz="1800" dirty="0">
                <a:solidFill>
                  <a:schemeClr val="tx1"/>
                </a:solidFill>
              </a:rPr>
              <a:t>1.</a:t>
            </a:r>
            <a:r>
              <a:rPr lang="zh-CN" altLang="en-US" sz="1800" dirty="0">
                <a:solidFill>
                  <a:schemeClr val="tx1"/>
                </a:solidFill>
              </a:rPr>
              <a:t>评价:用户登入后可对美食进行评价评分</a:t>
            </a:r>
          </a:p>
        </p:txBody>
      </p:sp>
      <p:sp>
        <p:nvSpPr>
          <p:cNvPr id="11" name="TextBox 10"/>
          <p:cNvSpPr txBox="1"/>
          <p:nvPr/>
        </p:nvSpPr>
        <p:spPr>
          <a:xfrm>
            <a:off x="3456940" y="2475865"/>
            <a:ext cx="4168775" cy="33210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20000"/>
              </a:lnSpc>
            </a:pPr>
            <a:r>
              <a:rPr lang="en-US" altLang="zh-CN" sz="1800" dirty="0">
                <a:solidFill>
                  <a:schemeClr val="tx1"/>
                </a:solidFill>
              </a:rPr>
              <a:t>2.</a:t>
            </a:r>
            <a:r>
              <a:rPr lang="zh-CN" altLang="en-US" sz="1800" dirty="0">
                <a:solidFill>
                  <a:schemeClr val="tx1"/>
                </a:solidFill>
              </a:rPr>
              <a:t>日记:用户登入后可建立专属的美食日记</a:t>
            </a:r>
          </a:p>
        </p:txBody>
      </p:sp>
      <p:sp>
        <p:nvSpPr>
          <p:cNvPr id="13" name="圆角矩形 12"/>
          <p:cNvSpPr/>
          <p:nvPr/>
        </p:nvSpPr>
        <p:spPr>
          <a:xfrm>
            <a:off x="3352800" y="3220085"/>
            <a:ext cx="4541520" cy="1214755"/>
          </a:xfrm>
          <a:prstGeom prst="roundRect">
            <a:avLst>
              <a:gd name="adj" fmla="val 2682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endParaRPr>
          </a:p>
        </p:txBody>
      </p:sp>
      <p:sp>
        <p:nvSpPr>
          <p:cNvPr id="14" name="TextBox 13"/>
          <p:cNvSpPr txBox="1"/>
          <p:nvPr/>
        </p:nvSpPr>
        <p:spPr>
          <a:xfrm>
            <a:off x="3456940" y="3364230"/>
            <a:ext cx="4168775" cy="996315"/>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a:lnSpc>
                <a:spcPct val="120000"/>
              </a:lnSpc>
            </a:pPr>
            <a:r>
              <a:rPr lang="en-US" altLang="zh-CN" sz="1800" dirty="0">
                <a:solidFill>
                  <a:schemeClr val="tx1"/>
                </a:solidFill>
              </a:rPr>
              <a:t>3.转盘:用户可根据自己喜好输入带选餐点进入转盘，转盘系统从中随机给出推荐餐点。</a:t>
            </a:r>
          </a:p>
        </p:txBody>
      </p:sp>
      <p:sp>
        <p:nvSpPr>
          <p:cNvPr id="1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可行性分析的前提：</a:t>
            </a: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6"/>
                                        </p:tgtEl>
                                        <p:attrNameLst>
                                          <p:attrName>ppt_y</p:attrName>
                                        </p:attrNameLst>
                                      </p:cBhvr>
                                      <p:tavLst>
                                        <p:tav tm="0">
                                          <p:val>
                                            <p:strVal val="#ppt_y"/>
                                          </p:val>
                                        </p:tav>
                                        <p:tav tm="100000">
                                          <p:val>
                                            <p:strVal val="#ppt_y"/>
                                          </p:val>
                                        </p:tav>
                                      </p:tavLst>
                                    </p:anim>
                                    <p:anim calcmode="lin" valueType="num">
                                      <p:cBhvr>
                                        <p:cTn id="9"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6"/>
                                        </p:tgtEl>
                                      </p:cBhvr>
                                    </p:animEffect>
                                  </p:childTnLst>
                                </p:cTn>
                              </p:par>
                            </p:childTnLst>
                          </p:cTn>
                        </p:par>
                        <p:par>
                          <p:cTn id="12" fill="hold">
                            <p:stCondLst>
                              <p:cond delay="899"/>
                            </p:stCondLst>
                            <p:childTnLst>
                              <p:par>
                                <p:cTn id="13" presetID="45"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2000"/>
                                        <p:tgtEl>
                                          <p:spTgt spid="3"/>
                                        </p:tgtEl>
                                      </p:cBhvr>
                                    </p:animEffect>
                                    <p:anim calcmode="lin" valueType="num">
                                      <p:cBhvr>
                                        <p:cTn id="16" dur="2000" fill="hold"/>
                                        <p:tgtEl>
                                          <p:spTgt spid="3"/>
                                        </p:tgtEl>
                                        <p:attrNameLst>
                                          <p:attrName>ppt_w</p:attrName>
                                        </p:attrNameLst>
                                      </p:cBhvr>
                                      <p:tavLst>
                                        <p:tav tm="0" fmla="#ppt_w*sin(2.5*pi*$)">
                                          <p:val>
                                            <p:fltVal val="0"/>
                                          </p:val>
                                        </p:tav>
                                        <p:tav tm="100000">
                                          <p:val>
                                            <p:fltVal val="1"/>
                                          </p:val>
                                        </p:tav>
                                      </p:tavLst>
                                    </p:anim>
                                    <p:anim calcmode="lin" valueType="num">
                                      <p:cBhvr>
                                        <p:cTn id="17" dur="2000" fill="hold"/>
                                        <p:tgtEl>
                                          <p:spTgt spid="3"/>
                                        </p:tgtEl>
                                        <p:attrNameLst>
                                          <p:attrName>ppt_h</p:attrName>
                                        </p:attrNameLst>
                                      </p:cBhvr>
                                      <p:tavLst>
                                        <p:tav tm="0">
                                          <p:val>
                                            <p:strVal val="#ppt_h"/>
                                          </p:val>
                                        </p:tav>
                                        <p:tav tm="100000">
                                          <p:val>
                                            <p:strVal val="#ppt_h"/>
                                          </p:val>
                                        </p:tav>
                                      </p:tavLst>
                                    </p:anim>
                                  </p:childTnLst>
                                </p:cTn>
                              </p:par>
                              <p:par>
                                <p:cTn id="18" presetID="45" presetClass="entr" presetSubtype="0" fill="hold" grpId="0"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2000"/>
                                        <p:tgtEl>
                                          <p:spTgt spid="2"/>
                                        </p:tgtEl>
                                      </p:cBhvr>
                                    </p:animEffect>
                                    <p:anim calcmode="lin" valueType="num">
                                      <p:cBhvr>
                                        <p:cTn id="21" dur="2000" fill="hold"/>
                                        <p:tgtEl>
                                          <p:spTgt spid="2"/>
                                        </p:tgtEl>
                                        <p:attrNameLst>
                                          <p:attrName>ppt_w</p:attrName>
                                        </p:attrNameLst>
                                      </p:cBhvr>
                                      <p:tavLst>
                                        <p:tav tm="0" fmla="#ppt_w*sin(2.5*pi*$)">
                                          <p:val>
                                            <p:fltVal val="0"/>
                                          </p:val>
                                        </p:tav>
                                        <p:tav tm="100000">
                                          <p:val>
                                            <p:fltVal val="1"/>
                                          </p:val>
                                        </p:tav>
                                      </p:tavLst>
                                    </p:anim>
                                    <p:anim calcmode="lin" valueType="num">
                                      <p:cBhvr>
                                        <p:cTn id="22" dur="2000" fill="hold"/>
                                        <p:tgtEl>
                                          <p:spTgt spid="2"/>
                                        </p:tgtEl>
                                        <p:attrNameLst>
                                          <p:attrName>ppt_h</p:attrName>
                                        </p:attrNameLst>
                                      </p:cBhvr>
                                      <p:tavLst>
                                        <p:tav tm="0">
                                          <p:val>
                                            <p:strVal val="#ppt_h"/>
                                          </p:val>
                                        </p:tav>
                                        <p:tav tm="100000">
                                          <p:val>
                                            <p:strVal val="#ppt_h"/>
                                          </p:val>
                                        </p:tav>
                                      </p:tavLst>
                                    </p:anim>
                                  </p:childTnLst>
                                </p:cTn>
                              </p:par>
                            </p:childTnLst>
                          </p:cTn>
                        </p:par>
                        <p:par>
                          <p:cTn id="23" fill="hold">
                            <p:stCondLst>
                              <p:cond delay="2899"/>
                            </p:stCondLst>
                            <p:childTnLst>
                              <p:par>
                                <p:cTn id="24" presetID="16" presetClass="entr" presetSubtype="42" fill="hold" grpId="0" nodeType="after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barn(outHorizontal)">
                                      <p:cBhvr>
                                        <p:cTn id="26" dur="500"/>
                                        <p:tgtEl>
                                          <p:spTgt spid="5"/>
                                        </p:tgtEl>
                                      </p:cBhvr>
                                    </p:animEffect>
                                  </p:childTnLst>
                                </p:cTn>
                              </p:par>
                            </p:childTnLst>
                          </p:cTn>
                        </p:par>
                        <p:par>
                          <p:cTn id="27" fill="hold">
                            <p:stCondLst>
                              <p:cond delay="3399"/>
                            </p:stCondLst>
                            <p:childTnLst>
                              <p:par>
                                <p:cTn id="28" presetID="22" presetClass="entr" presetSubtype="8" fill="hold" grpId="0" nodeType="after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wipe(left)">
                                      <p:cBhvr>
                                        <p:cTn id="30" dur="500"/>
                                        <p:tgtEl>
                                          <p:spTgt spid="9"/>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wipe(left)">
                                      <p:cBhvr>
                                        <p:cTn id="33" dur="500"/>
                                        <p:tgtEl>
                                          <p:spTgt spid="4"/>
                                        </p:tgtEl>
                                      </p:cBhvr>
                                    </p:animEffect>
                                  </p:childTnLst>
                                </p:cTn>
                              </p:par>
                            </p:childTnLst>
                          </p:cTn>
                        </p:par>
                        <p:par>
                          <p:cTn id="34" fill="hold">
                            <p:stCondLst>
                              <p:cond delay="3899"/>
                            </p:stCondLst>
                            <p:childTnLst>
                              <p:par>
                                <p:cTn id="35" presetID="22" presetClass="entr" presetSubtype="8"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wipe(left)">
                                      <p:cBhvr>
                                        <p:cTn id="37" dur="500"/>
                                        <p:tgtEl>
                                          <p:spTgt spid="7"/>
                                        </p:tgtEl>
                                      </p:cBhvr>
                                    </p:animEffect>
                                  </p:childTnLst>
                                </p:cTn>
                              </p:par>
                              <p:par>
                                <p:cTn id="38" presetID="22" presetClass="entr" presetSubtype="8" fill="hold" grpId="0"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left)">
                                      <p:cBhvr>
                                        <p:cTn id="40" dur="500"/>
                                        <p:tgtEl>
                                          <p:spTgt spid="11"/>
                                        </p:tgtEl>
                                      </p:cBhvr>
                                    </p:animEffect>
                                  </p:childTnLst>
                                </p:cTn>
                              </p:par>
                            </p:childTnLst>
                          </p:cTn>
                        </p:par>
                        <p:par>
                          <p:cTn id="41" fill="hold">
                            <p:stCondLst>
                              <p:cond delay="4399"/>
                            </p:stCondLst>
                            <p:childTnLst>
                              <p:par>
                                <p:cTn id="42" presetID="22" presetClass="entr" presetSubtype="8" fill="hold" grpId="0" nodeType="after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wipe(left)">
                                      <p:cBhvr>
                                        <p:cTn id="44" dur="500"/>
                                        <p:tgtEl>
                                          <p:spTgt spid="13"/>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bldLvl="0" animBg="1"/>
      <p:bldP spid="5" grpId="0" animBg="1"/>
      <p:bldP spid="7" grpId="0" bldLvl="0" animBg="1"/>
      <p:bldP spid="9" grpId="0"/>
      <p:bldP spid="11" grpId="0"/>
      <p:bldP spid="13" grpId="0" bldLvl="0" animBg="1"/>
      <p:bldP spid="14" grpId="0"/>
      <p:bldP spid="1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3883"/>
          <p:cNvSpPr/>
          <p:nvPr/>
        </p:nvSpPr>
        <p:spPr>
          <a:xfrm>
            <a:off x="513080" y="918210"/>
            <a:ext cx="1417955" cy="452120"/>
          </a:xfrm>
          <a:prstGeom prst="roundRect">
            <a:avLst>
              <a:gd name="adj" fmla="val 50000"/>
            </a:avLst>
          </a:pr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4" name="Shape 3886"/>
          <p:cNvSpPr/>
          <p:nvPr/>
        </p:nvSpPr>
        <p:spPr>
          <a:xfrm>
            <a:off x="514350" y="2860040"/>
            <a:ext cx="1416685" cy="452120"/>
          </a:xfrm>
          <a:prstGeom prst="roundRect">
            <a:avLst>
              <a:gd name="adj" fmla="val 50000"/>
            </a:avLst>
          </a:prstGeom>
          <a:solidFill>
            <a:schemeClr val="accent1"/>
          </a:solidFill>
          <a:ln w="12700" cap="flat">
            <a:noFill/>
            <a:miter lim="400000"/>
          </a:ln>
          <a:effectLst/>
        </p:spPr>
        <p:txBody>
          <a:bodyPr wrap="square" lIns="14288" tIns="14288" rIns="14288" bIns="14288" numCol="1" anchor="ctr">
            <a:noAutofit/>
          </a:bodyPr>
          <a:lstStyle/>
          <a:p>
            <a:pPr lvl="0"/>
            <a:endParaRPr sz="1300"/>
          </a:p>
        </p:txBody>
      </p:sp>
      <p:sp>
        <p:nvSpPr>
          <p:cNvPr id="8" name="Text Placeholder 5"/>
          <p:cNvSpPr txBox="1"/>
          <p:nvPr/>
        </p:nvSpPr>
        <p:spPr>
          <a:xfrm>
            <a:off x="645795" y="990600"/>
            <a:ext cx="1151890" cy="306705"/>
          </a:xfrm>
          <a:prstGeom prst="rect">
            <a:avLst/>
          </a:prstGeom>
        </p:spPr>
        <p:txBody>
          <a:bodyPr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altLang="zh-CN" sz="1600" b="1" dirty="0">
                <a:solidFill>
                  <a:srgbClr val="FCFCFC"/>
                </a:solidFill>
                <a:latin typeface="微软雅黑" panose="020B0503020204020204" pitchFamily="34" charset="-122"/>
                <a:ea typeface="微软雅黑" panose="020B0503020204020204" pitchFamily="34" charset="-122"/>
              </a:rPr>
              <a:t>2.</a:t>
            </a:r>
            <a:r>
              <a:rPr lang="zh-CN" sz="1600" b="1" dirty="0">
                <a:solidFill>
                  <a:srgbClr val="FCFCFC"/>
                </a:solidFill>
                <a:latin typeface="微软雅黑" panose="020B0503020204020204" pitchFamily="34" charset="-122"/>
                <a:ea typeface="微软雅黑" panose="020B0503020204020204" pitchFamily="34" charset="-122"/>
              </a:rPr>
              <a:t>输入</a:t>
            </a:r>
          </a:p>
        </p:txBody>
      </p:sp>
      <p:sp>
        <p:nvSpPr>
          <p:cNvPr id="11" name="Text Placeholder 5"/>
          <p:cNvSpPr txBox="1"/>
          <p:nvPr/>
        </p:nvSpPr>
        <p:spPr>
          <a:xfrm>
            <a:off x="721360" y="2933065"/>
            <a:ext cx="1000760" cy="306705"/>
          </a:xfrm>
          <a:prstGeom prst="rect">
            <a:avLst/>
          </a:prstGeom>
        </p:spPr>
        <p:txBody>
          <a:bodyPr vert="horz" lIns="0" tIns="0" rIns="0" bIns="0" rtlCol="0" anchor="ctr">
            <a:normAutofit/>
          </a:bodyPr>
          <a:lstStyle>
            <a:lvl1pPr marL="0" indent="0" algn="l" defTabSz="914400" rtl="0" eaLnBrk="1" latinLnBrk="0" hangingPunct="1">
              <a:lnSpc>
                <a:spcPct val="90000"/>
              </a:lnSpc>
              <a:spcBef>
                <a:spcPts val="1000"/>
              </a:spcBef>
              <a:buFont typeface="Arial" panose="020B0604020202020204" pitchFamily="34" charset="0"/>
              <a:buNone/>
              <a:defRPr sz="175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Open Sans"/>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Open Sans"/>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Open Sans"/>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ltLang="zh-CN" sz="1600" b="1" dirty="0">
                <a:solidFill>
                  <a:srgbClr val="FCFCFC"/>
                </a:solidFill>
                <a:latin typeface="微软雅黑" panose="020B0503020204020204" pitchFamily="34" charset="-122"/>
                <a:ea typeface="微软雅黑" panose="020B0503020204020204" pitchFamily="34" charset="-122"/>
              </a:rPr>
              <a:t>3.</a:t>
            </a:r>
            <a:r>
              <a:rPr lang="zh-CN" altLang="en-US" sz="1600" b="1" dirty="0">
                <a:solidFill>
                  <a:srgbClr val="FCFCFC"/>
                </a:solidFill>
                <a:latin typeface="微软雅黑" panose="020B0503020204020204" pitchFamily="34" charset="-122"/>
                <a:ea typeface="微软雅黑" panose="020B0503020204020204" pitchFamily="34" charset="-122"/>
              </a:rPr>
              <a:t>输出</a:t>
            </a:r>
          </a:p>
        </p:txBody>
      </p:sp>
      <p:sp>
        <p:nvSpPr>
          <p:cNvPr id="1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sym typeface="+mn-ea"/>
              </a:rPr>
              <a:t>可行性分析的前提</a:t>
            </a:r>
          </a:p>
        </p:txBody>
      </p:sp>
      <p:sp>
        <p:nvSpPr>
          <p:cNvPr id="12" name="文本框 11"/>
          <p:cNvSpPr txBox="1"/>
          <p:nvPr/>
        </p:nvSpPr>
        <p:spPr>
          <a:xfrm>
            <a:off x="645795" y="3507740"/>
            <a:ext cx="3557270" cy="953135"/>
          </a:xfrm>
          <a:prstGeom prst="rect">
            <a:avLst/>
          </a:prstGeom>
          <a:noFill/>
        </p:spPr>
        <p:txBody>
          <a:bodyPr wrap="square" rtlCol="0">
            <a:spAutoFit/>
          </a:bodyPr>
          <a:lstStyle/>
          <a:p>
            <a:pPr algn="l"/>
            <a:r>
              <a:rPr sz="1400" b="1" dirty="0">
                <a:solidFill>
                  <a:schemeClr val="tx1"/>
                </a:solidFill>
                <a:latin typeface="微软雅黑" panose="020B0503020204020204" pitchFamily="34" charset="-122"/>
                <a:ea typeface="微软雅黑" panose="020B0503020204020204" pitchFamily="34" charset="-122"/>
                <a:sym typeface="+mn-ea"/>
              </a:rPr>
              <a:t>系统推荐商家餐点</a:t>
            </a:r>
          </a:p>
          <a:p>
            <a:pPr algn="l"/>
            <a:r>
              <a:rPr sz="1400" b="1" dirty="0">
                <a:solidFill>
                  <a:schemeClr val="tx1"/>
                </a:solidFill>
                <a:latin typeface="微软雅黑" panose="020B0503020204020204" pitchFamily="34" charset="-122"/>
                <a:ea typeface="微软雅黑" panose="020B0503020204020204" pitchFamily="34" charset="-122"/>
                <a:sym typeface="+mn-ea"/>
              </a:rPr>
              <a:t>用户对餐点的评价信息</a:t>
            </a:r>
          </a:p>
          <a:p>
            <a:pPr algn="l"/>
            <a:r>
              <a:rPr sz="1400" b="1" dirty="0">
                <a:solidFill>
                  <a:schemeClr val="tx1"/>
                </a:solidFill>
                <a:latin typeface="微软雅黑" panose="020B0503020204020204" pitchFamily="34" charset="-122"/>
                <a:ea typeface="微软雅黑" panose="020B0503020204020204" pitchFamily="34" charset="-122"/>
                <a:sym typeface="+mn-ea"/>
              </a:rPr>
              <a:t>系统错误报告：记录系统出错的时间，错误类型，为系统维护人员参考</a:t>
            </a:r>
          </a:p>
        </p:txBody>
      </p:sp>
      <p:sp>
        <p:nvSpPr>
          <p:cNvPr id="7" name="文本框 6"/>
          <p:cNvSpPr txBox="1"/>
          <p:nvPr/>
        </p:nvSpPr>
        <p:spPr>
          <a:xfrm>
            <a:off x="637540" y="1483360"/>
            <a:ext cx="6913880" cy="953135"/>
          </a:xfrm>
          <a:prstGeom prst="rect">
            <a:avLst/>
          </a:prstGeom>
          <a:noFill/>
        </p:spPr>
        <p:txBody>
          <a:bodyPr wrap="none" rtlCol="0">
            <a:spAutoFit/>
          </a:bodyPr>
          <a:lstStyle/>
          <a:p>
            <a:pPr algn="l"/>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用户主观的输入对餐点的评价信息</a:t>
            </a:r>
          </a:p>
          <a:p>
            <a:pPr algn="l"/>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待选择餐点信息:用户自由输入</a:t>
            </a:r>
          </a:p>
          <a:p>
            <a:pPr algn="l"/>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商家信息:输入注册商家的信息</a:t>
            </a:r>
          </a:p>
          <a:p>
            <a:pPr algn="l"/>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用户信息：新开账户的初始信息，包括账号，姓名，用户类型等，存入用户数据库中</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a:t>
            </a:r>
          </a:p>
        </p:txBody>
      </p:sp>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13"/>
                                        </p:tgtEl>
                                        <p:attrNameLst>
                                          <p:attrName>style.visibility</p:attrName>
                                        </p:attrNameLst>
                                      </p:cBhvr>
                                      <p:to>
                                        <p:strVal val="visible"/>
                                      </p:to>
                                    </p:set>
                                    <p:anim calcmode="lin" valueType="num">
                                      <p:cBhvr>
                                        <p:cTn id="7"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13"/>
                                        </p:tgtEl>
                                        <p:attrNameLst>
                                          <p:attrName>ppt_y</p:attrName>
                                        </p:attrNameLst>
                                      </p:cBhvr>
                                      <p:tavLst>
                                        <p:tav tm="0">
                                          <p:val>
                                            <p:strVal val="#ppt_y"/>
                                          </p:val>
                                        </p:tav>
                                        <p:tav tm="100000">
                                          <p:val>
                                            <p:strVal val="#ppt_y"/>
                                          </p:val>
                                        </p:tav>
                                      </p:tavLst>
                                    </p:anim>
                                    <p:anim calcmode="lin" valueType="num">
                                      <p:cBhvr>
                                        <p:cTn id="9"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13"/>
                                        </p:tgtEl>
                                      </p:cBhvr>
                                    </p:animEffect>
                                  </p:childTnLst>
                                </p:cTn>
                              </p:par>
                            </p:childTnLst>
                          </p:cTn>
                        </p:par>
                        <p:par>
                          <p:cTn id="12" fill="hold">
                            <p:stCondLst>
                              <p:cond delay="850"/>
                            </p:stCondLst>
                            <p:childTnLst>
                              <p:par>
                                <p:cTn id="13" presetID="16" presetClass="entr" presetSubtype="37"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arn(outVertical)">
                                      <p:cBhvr>
                                        <p:cTn id="15" dur="500"/>
                                        <p:tgtEl>
                                          <p:spTgt spid="2"/>
                                        </p:tgtEl>
                                      </p:cBhvr>
                                    </p:animEffect>
                                  </p:childTnLst>
                                </p:cTn>
                              </p:par>
                            </p:childTnLst>
                          </p:cTn>
                        </p:par>
                        <p:par>
                          <p:cTn id="16" fill="hold">
                            <p:stCondLst>
                              <p:cond delay="1350"/>
                            </p:stCondLst>
                            <p:childTnLst>
                              <p:par>
                                <p:cTn id="17" presetID="10" presetClass="entr" presetSubtype="0" fill="hold" grpId="0" nodeType="after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animEffect transition="in" filter="fade">
                                      <p:cBhvr>
                                        <p:cTn id="19" dur="500"/>
                                        <p:tgtEl>
                                          <p:spTgt spid="8">
                                            <p:txEl>
                                              <p:pRg st="0" end="0"/>
                                            </p:txEl>
                                          </p:spTgt>
                                        </p:tgtEl>
                                      </p:cBhvr>
                                    </p:animEffect>
                                  </p:childTnLst>
                                </p:cTn>
                              </p:par>
                            </p:childTnLst>
                          </p:cTn>
                        </p:par>
                        <p:par>
                          <p:cTn id="20" fill="hold">
                            <p:stCondLst>
                              <p:cond delay="1850"/>
                            </p:stCondLst>
                            <p:childTnLst>
                              <p:par>
                                <p:cTn id="21" presetID="16" presetClass="entr" presetSubtype="37"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barn(outVertical)">
                                      <p:cBhvr>
                                        <p:cTn id="23" dur="500"/>
                                        <p:tgtEl>
                                          <p:spTgt spid="4"/>
                                        </p:tgtEl>
                                      </p:cBhvr>
                                    </p:animEffect>
                                  </p:childTnLst>
                                </p:cTn>
                              </p:par>
                            </p:childTnLst>
                          </p:cTn>
                        </p:par>
                        <p:par>
                          <p:cTn id="24" fill="hold">
                            <p:stCondLst>
                              <p:cond delay="2350"/>
                            </p:stCondLst>
                            <p:childTnLst>
                              <p:par>
                                <p:cTn id="25" presetID="10" presetClass="entr" presetSubtype="0" fill="hold" grpId="0"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4" grpId="0" bldLvl="0" animBg="1"/>
      <p:bldP spid="8" grpId="0" build="p"/>
      <p:bldP spid="11"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数据流图：</a:t>
            </a:r>
          </a:p>
        </p:txBody>
      </p:sp>
      <p:pic>
        <p:nvPicPr>
          <p:cNvPr id="2" name="图片 1"/>
          <p:cNvPicPr>
            <a:picLocks noChangeAspect="1"/>
          </p:cNvPicPr>
          <p:nvPr>
            <p:custDataLst>
              <p:tags r:id="rId1"/>
            </p:custDataLst>
          </p:nvPr>
        </p:nvPicPr>
        <p:blipFill>
          <a:blip r:embed="rId4"/>
          <a:stretch>
            <a:fillRect/>
          </a:stretch>
        </p:blipFill>
        <p:spPr>
          <a:xfrm>
            <a:off x="683895" y="771525"/>
            <a:ext cx="7936230" cy="3348990"/>
          </a:xfrm>
          <a:prstGeom prst="rect">
            <a:avLst/>
          </a:prstGeom>
        </p:spPr>
      </p:pic>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数据流图：</a:t>
            </a:r>
          </a:p>
        </p:txBody>
      </p:sp>
      <p:pic>
        <p:nvPicPr>
          <p:cNvPr id="4" name="图片 3"/>
          <p:cNvPicPr>
            <a:picLocks noChangeAspect="1"/>
          </p:cNvPicPr>
          <p:nvPr/>
        </p:nvPicPr>
        <p:blipFill>
          <a:blip r:embed="rId3"/>
          <a:stretch>
            <a:fillRect/>
          </a:stretch>
        </p:blipFill>
        <p:spPr>
          <a:xfrm>
            <a:off x="755650" y="915670"/>
            <a:ext cx="6473190" cy="3566160"/>
          </a:xfrm>
          <a:prstGeom prst="rect">
            <a:avLst/>
          </a:prstGeom>
        </p:spPr>
      </p:pic>
    </p:spTree>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Write Your Title Here"/>
  <p:tag name="COMMONDATA" val="eyJoZGlkIjoiNmUzNTBmNWNhOWMwNzI4OTJhODdjMDZhNTI2ODVjMGUifQ=="/>
</p:tagLst>
</file>

<file path=ppt/tags/tag2.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3130,&quot;width&quot;:7420}"/>
</p:tagLst>
</file>

<file path=ppt/theme/theme1.xml><?xml version="1.0" encoding="utf-8"?>
<a:theme xmlns:a="http://schemas.openxmlformats.org/drawingml/2006/main" name="Office 主题">
  <a:themeElements>
    <a:clrScheme name="自定义 222">
      <a:dk1>
        <a:sysClr val="windowText" lastClr="000000"/>
      </a:dk1>
      <a:lt1>
        <a:sysClr val="window" lastClr="FFFFFF"/>
      </a:lt1>
      <a:dk2>
        <a:srgbClr val="1F497D"/>
      </a:dk2>
      <a:lt2>
        <a:srgbClr val="EEECE1"/>
      </a:lt2>
      <a:accent1>
        <a:srgbClr val="FFA500"/>
      </a:accent1>
      <a:accent2>
        <a:srgbClr val="C4C7CB"/>
      </a:accent2>
      <a:accent3>
        <a:srgbClr val="7F7F7F"/>
      </a:accent3>
      <a:accent4>
        <a:srgbClr val="7F7F7F"/>
      </a:accent4>
      <a:accent5>
        <a:srgbClr val="7F7F7F"/>
      </a:accent5>
      <a:accent6>
        <a:srgbClr val="7F7F7F"/>
      </a:accent6>
      <a:hlink>
        <a:srgbClr val="17365D"/>
      </a:hlink>
      <a:folHlink>
        <a:srgbClr val="548DD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1815</Words>
  <Application>Microsoft Office PowerPoint</Application>
  <PresentationFormat>如螢幕大小 (16:9)</PresentationFormat>
  <Paragraphs>169</Paragraphs>
  <Slides>20</Slides>
  <Notes>20</Notes>
  <HiddenSlides>0</HiddenSlides>
  <MMClips>2</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20</vt:i4>
      </vt:variant>
    </vt:vector>
  </HeadingPairs>
  <TitlesOfParts>
    <vt:vector size="25" baseType="lpstr">
      <vt:lpstr>微软雅黑</vt:lpstr>
      <vt:lpstr>Arial</vt:lpstr>
      <vt:lpstr>Calibri</vt:lpstr>
      <vt:lpstr>Impact</vt:lpstr>
      <vt:lpstr>Office 主题</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大侠素材铺</dc:title>
  <dc:subject>大侠素材铺</dc:subject>
  <dc:creator>大侠素材铺</dc:creator>
  <dc:description>大侠素材铺_x000d__x000d__x000d__x000d_
淘宝店：https://dxpu.taobao.com/</dc:description>
  <cp:lastModifiedBy>wenhui lu</cp:lastModifiedBy>
  <cp:revision>82</cp:revision>
  <dcterms:created xsi:type="dcterms:W3CDTF">2015-12-11T17:46:00Z</dcterms:created>
  <dcterms:modified xsi:type="dcterms:W3CDTF">2022-06-13T06:47:11Z</dcterms:modified>
  <cp:category>大侠素材铺</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07BBB00CBCCB4DB18BCC77286FF7035F</vt:lpwstr>
  </property>
  <property fmtid="{D5CDD505-2E9C-101B-9397-08002B2CF9AE}" pid="3" name="KSOProductBuildVer">
    <vt:lpwstr>2052-11.1.0.11636</vt:lpwstr>
  </property>
</Properties>
</file>

<file path=docProps/thumbnail.jpeg>
</file>